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Canva Sans" panose="020B0604020202020204" charset="0"/>
      <p:regular r:id="rId48"/>
    </p:embeddedFont>
    <p:embeddedFont>
      <p:font typeface="Cormorant Garamond" panose="020B0604020202020204" charset="0"/>
      <p:regular r:id="rId49"/>
    </p:embeddedFont>
    <p:embeddedFont>
      <p:font typeface="Cormorant Garamond Bold Italics" panose="020B0604020202020204" charset="0"/>
      <p:regular r:id="rId50"/>
    </p:embeddedFont>
    <p:embeddedFont>
      <p:font typeface="Cormorant Garamond Italics" panose="020B0604020202020204" charset="0"/>
      <p:regular r:id="rId51"/>
    </p:embeddedFont>
    <p:embeddedFont>
      <p:font typeface="Glacial Indifference" panose="020B0604020202020204" charset="0"/>
      <p:regular r:id="rId52"/>
    </p:embeddedFont>
    <p:embeddedFont>
      <p:font typeface="Glacial Indifference Bold" panose="020B0604020202020204" charset="0"/>
      <p:regular r:id="rId53"/>
    </p:embeddedFont>
    <p:embeddedFont>
      <p:font typeface="Libre Baskerville" panose="02000000000000000000" pitchFamily="2" charset="0"/>
      <p:regular r:id="rId54"/>
    </p:embeddedFont>
    <p:embeddedFont>
      <p:font typeface="Open Sans" panose="020B0606030504020204" pitchFamily="3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8.svg"/><Relationship Id="rId7"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yolov8n-face-lindevs.pt" TargetMode="External"/><Relationship Id="rId7" Type="http://schemas.openxmlformats.org/officeDocument/2006/relationships/image" Target="../media/image20.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mailto:mAP@0.5%E2%80%930.95" TargetMode="External"/><Relationship Id="rId2" Type="http://schemas.openxmlformats.org/officeDocument/2006/relationships/hyperlink" Target="mailto:mAP@0.5" TargetMode="Externa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0.svg"/><Relationship Id="rId7"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0.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20.svg"/></Relationships>
</file>

<file path=ppt/slides/_rels/slide4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image" Target="../media/image84.svg"/><Relationship Id="rId5" Type="http://schemas.openxmlformats.org/officeDocument/2006/relationships/image" Target="../media/image8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85.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image" Target="../media/image94.jpeg"/><Relationship Id="rId1" Type="http://schemas.openxmlformats.org/officeDocument/2006/relationships/slideLayout" Target="../slideLayouts/slideLayout7.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86.svg"/><Relationship Id="rId9" Type="http://schemas.openxmlformats.org/officeDocument/2006/relationships/image" Target="../media/image99.png"/></Relationships>
</file>

<file path=ppt/slides/_rels/slide4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18.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en-US"/>
          </a:p>
        </p:txBody>
      </p:sp>
      <p:sp>
        <p:nvSpPr>
          <p:cNvPr id="3" name="Freeform 3"/>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3809790" y="5826116"/>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AutoShape 5"/>
          <p:cNvSpPr/>
          <p:nvPr/>
        </p:nvSpPr>
        <p:spPr>
          <a:xfrm flipH="1">
            <a:off x="1925123" y="2221779"/>
            <a:ext cx="0" cy="5843443"/>
          </a:xfrm>
          <a:prstGeom prst="line">
            <a:avLst/>
          </a:prstGeom>
          <a:ln w="57150" cap="flat">
            <a:solidFill>
              <a:srgbClr val="2D3880"/>
            </a:solidFill>
            <a:prstDash val="solid"/>
            <a:headEnd type="none" w="sm" len="sm"/>
            <a:tailEnd type="none" w="sm" len="sm"/>
          </a:ln>
        </p:spPr>
        <p:txBody>
          <a:bodyPr/>
          <a:lstStyle/>
          <a:p>
            <a:endParaRPr lang="en-US"/>
          </a:p>
        </p:txBody>
      </p:sp>
      <p:sp>
        <p:nvSpPr>
          <p:cNvPr id="6" name="TextBox 6"/>
          <p:cNvSpPr txBox="1"/>
          <p:nvPr/>
        </p:nvSpPr>
        <p:spPr>
          <a:xfrm>
            <a:off x="2608093" y="3582482"/>
            <a:ext cx="14487825" cy="2958054"/>
          </a:xfrm>
          <a:prstGeom prst="rect">
            <a:avLst/>
          </a:prstGeom>
        </p:spPr>
        <p:txBody>
          <a:bodyPr lIns="0" tIns="0" rIns="0" bIns="0" rtlCol="0" anchor="t">
            <a:spAutoFit/>
          </a:bodyPr>
          <a:lstStyle/>
          <a:p>
            <a:pPr marL="0" lvl="0" indent="0" algn="l">
              <a:lnSpc>
                <a:spcPts val="7708"/>
              </a:lnSpc>
            </a:pPr>
            <a:r>
              <a:rPr lang="en-US" sz="7708" i="1">
                <a:solidFill>
                  <a:srgbClr val="2D3880"/>
                </a:solidFill>
                <a:latin typeface="Cormorant Garamond Italics"/>
                <a:ea typeface="Cormorant Garamond Italics"/>
                <a:cs typeface="Cormorant Garamond Italics"/>
                <a:sym typeface="Cormorant Garamond Italics"/>
              </a:rPr>
              <a:t>EduGuard: Smart Learning Management System with Cheating Detection in Quizzes</a:t>
            </a:r>
          </a:p>
        </p:txBody>
      </p:sp>
      <p:grpSp>
        <p:nvGrpSpPr>
          <p:cNvPr id="7" name="Group 7"/>
          <p:cNvGrpSpPr/>
          <p:nvPr/>
        </p:nvGrpSpPr>
        <p:grpSpPr>
          <a:xfrm>
            <a:off x="2268438" y="1825437"/>
            <a:ext cx="9996012" cy="1604645"/>
            <a:chOff x="0" y="0"/>
            <a:chExt cx="13328016" cy="2139527"/>
          </a:xfrm>
        </p:grpSpPr>
        <p:sp>
          <p:nvSpPr>
            <p:cNvPr id="8" name="Freeform 8"/>
            <p:cNvSpPr/>
            <p:nvPr/>
          </p:nvSpPr>
          <p:spPr>
            <a:xfrm>
              <a:off x="0" y="0"/>
              <a:ext cx="2139527" cy="2139527"/>
            </a:xfrm>
            <a:custGeom>
              <a:avLst/>
              <a:gdLst/>
              <a:ahLst/>
              <a:cxnLst/>
              <a:rect l="l" t="t" r="r" b="b"/>
              <a:pathLst>
                <a:path w="2139527" h="2139527">
                  <a:moveTo>
                    <a:pt x="0" y="0"/>
                  </a:moveTo>
                  <a:lnTo>
                    <a:pt x="2139527" y="0"/>
                  </a:lnTo>
                  <a:lnTo>
                    <a:pt x="2139527" y="2139527"/>
                  </a:lnTo>
                  <a:lnTo>
                    <a:pt x="0" y="2139527"/>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2139527" y="317500"/>
              <a:ext cx="11188489" cy="1447377"/>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Helwan University</a:t>
              </a:r>
            </a:p>
            <a:p>
              <a:pPr marL="0" lvl="0" indent="0" algn="l">
                <a:lnSpc>
                  <a:spcPts val="4480"/>
                </a:lnSpc>
                <a:spcBef>
                  <a:spcPct val="0"/>
                </a:spcBef>
              </a:pPr>
              <a:r>
                <a:rPr lang="en-US" sz="3200">
                  <a:solidFill>
                    <a:srgbClr val="2D3880"/>
                  </a:solidFill>
                  <a:latin typeface="Glacial Indifference"/>
                  <a:ea typeface="Glacial Indifference"/>
                  <a:cs typeface="Glacial Indifference"/>
                  <a:sym typeface="Glacial Indifference"/>
                </a:rPr>
                <a:t>Faculty of Computers and Artificial Intelligence</a:t>
              </a:r>
            </a:p>
          </p:txBody>
        </p:sp>
      </p:grpSp>
      <p:grpSp>
        <p:nvGrpSpPr>
          <p:cNvPr id="10" name="Group 10"/>
          <p:cNvGrpSpPr/>
          <p:nvPr/>
        </p:nvGrpSpPr>
        <p:grpSpPr>
          <a:xfrm>
            <a:off x="2608093" y="6870431"/>
            <a:ext cx="10368096" cy="1194790"/>
            <a:chOff x="0" y="0"/>
            <a:chExt cx="13824129" cy="1593053"/>
          </a:xfrm>
        </p:grpSpPr>
        <p:sp>
          <p:nvSpPr>
            <p:cNvPr id="11" name="TextBox 11"/>
            <p:cNvSpPr txBox="1"/>
            <p:nvPr/>
          </p:nvSpPr>
          <p:spPr>
            <a:xfrm>
              <a:off x="0" y="-57150"/>
              <a:ext cx="13824129" cy="698077"/>
            </a:xfrm>
            <a:prstGeom prst="rect">
              <a:avLst/>
            </a:prstGeom>
          </p:spPr>
          <p:txBody>
            <a:bodyPr lIns="0" tIns="0" rIns="0" bIns="0" rtlCol="0" anchor="t">
              <a:spAutoFit/>
            </a:bodyPr>
            <a:lstStyle/>
            <a:p>
              <a:pPr marL="0" lvl="0" indent="0" algn="l">
                <a:lnSpc>
                  <a:spcPts val="4480"/>
                </a:lnSpc>
              </a:pPr>
              <a:r>
                <a:rPr lang="en-US" sz="3200">
                  <a:solidFill>
                    <a:srgbClr val="2D3880"/>
                  </a:solidFill>
                  <a:latin typeface="Glacial Indifference"/>
                  <a:ea typeface="Glacial Indifference"/>
                  <a:cs typeface="Glacial Indifference"/>
                  <a:sym typeface="Glacial Indifference"/>
                </a:rPr>
                <a:t>Graduation Project Presentation – 2025</a:t>
              </a:r>
            </a:p>
          </p:txBody>
        </p:sp>
        <p:sp>
          <p:nvSpPr>
            <p:cNvPr id="12" name="TextBox 12"/>
            <p:cNvSpPr txBox="1"/>
            <p:nvPr/>
          </p:nvSpPr>
          <p:spPr>
            <a:xfrm>
              <a:off x="0" y="894977"/>
              <a:ext cx="13824129" cy="698077"/>
            </a:xfrm>
            <a:prstGeom prst="rect">
              <a:avLst/>
            </a:prstGeom>
          </p:spPr>
          <p:txBody>
            <a:bodyPr lIns="0" tIns="0" rIns="0" bIns="0" rtlCol="0" anchor="t">
              <a:spAutoFit/>
            </a:bodyPr>
            <a:lstStyle/>
            <a:p>
              <a:pPr marL="0" lvl="0" indent="0" algn="l">
                <a:lnSpc>
                  <a:spcPts val="4480"/>
                </a:lnSpc>
                <a:spcBef>
                  <a:spcPct val="0"/>
                </a:spcBef>
              </a:pPr>
              <a:r>
                <a:rPr lang="en-US" sz="3200">
                  <a:solidFill>
                    <a:srgbClr val="2D3880"/>
                  </a:solidFill>
                  <a:latin typeface="Glacial Indifference"/>
                  <a:ea typeface="Glacial Indifference"/>
                  <a:cs typeface="Glacial Indifference"/>
                  <a:sym typeface="Glacial Indifference"/>
                </a:rPr>
                <a:t>14 Jun, 2025</a:t>
              </a:r>
            </a:p>
          </p:txBody>
        </p:sp>
      </p:grpSp>
      <p:sp>
        <p:nvSpPr>
          <p:cNvPr id="13" name="TextBox 13"/>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FFFFFF"/>
                </a:solidFill>
                <a:latin typeface="Canva Sans"/>
                <a:ea typeface="Canva Sans"/>
                <a:cs typeface="Canva Sans"/>
                <a:sym typeface="Canva Sans"/>
              </a:rPr>
              <a:t>1</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230600" y="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2597645"/>
            <a:ext cx="16449994" cy="6572975"/>
            <a:chOff x="0" y="0"/>
            <a:chExt cx="21933325" cy="8763967"/>
          </a:xfrm>
        </p:grpSpPr>
        <p:grpSp>
          <p:nvGrpSpPr>
            <p:cNvPr id="4" name="Group 4"/>
            <p:cNvGrpSpPr/>
            <p:nvPr/>
          </p:nvGrpSpPr>
          <p:grpSpPr>
            <a:xfrm rot="5400000">
              <a:off x="-328033" y="6713835"/>
              <a:ext cx="2233930" cy="1577864"/>
              <a:chOff x="0" y="0"/>
              <a:chExt cx="908914" cy="641982"/>
            </a:xfrm>
          </p:grpSpPr>
          <p:sp>
            <p:nvSpPr>
              <p:cNvPr id="5" name="Freeform 5"/>
              <p:cNvSpPr/>
              <p:nvPr/>
            </p:nvSpPr>
            <p:spPr>
              <a:xfrm>
                <a:off x="0" y="0"/>
                <a:ext cx="908914" cy="641982"/>
              </a:xfrm>
              <a:custGeom>
                <a:avLst/>
                <a:gdLst/>
                <a:ahLst/>
                <a:cxnLst/>
                <a:rect l="l" t="t" r="r" b="b"/>
                <a:pathLst>
                  <a:path w="908914" h="641982">
                    <a:moveTo>
                      <a:pt x="0" y="0"/>
                    </a:moveTo>
                    <a:lnTo>
                      <a:pt x="705714" y="0"/>
                    </a:lnTo>
                    <a:lnTo>
                      <a:pt x="908914" y="320991"/>
                    </a:lnTo>
                    <a:lnTo>
                      <a:pt x="705714" y="641982"/>
                    </a:lnTo>
                    <a:lnTo>
                      <a:pt x="0" y="641982"/>
                    </a:lnTo>
                    <a:lnTo>
                      <a:pt x="203200" y="320991"/>
                    </a:lnTo>
                    <a:lnTo>
                      <a:pt x="0" y="0"/>
                    </a:lnTo>
                    <a:close/>
                  </a:path>
                </a:pathLst>
              </a:custGeom>
              <a:solidFill>
                <a:srgbClr val="EAE8F3"/>
              </a:solidFill>
            </p:spPr>
            <p:txBody>
              <a:bodyPr/>
              <a:lstStyle/>
              <a:p>
                <a:endParaRPr lang="en-US"/>
              </a:p>
            </p:txBody>
          </p:sp>
          <p:sp>
            <p:nvSpPr>
              <p:cNvPr id="6" name="TextBox 6"/>
              <p:cNvSpPr txBox="1"/>
              <p:nvPr/>
            </p:nvSpPr>
            <p:spPr>
              <a:xfrm>
                <a:off x="177800" y="-57150"/>
                <a:ext cx="654914" cy="699132"/>
              </a:xfrm>
              <a:prstGeom prst="rect">
                <a:avLst/>
              </a:prstGeom>
            </p:spPr>
            <p:txBody>
              <a:bodyPr lIns="43522" tIns="43522" rIns="43522" bIns="43522" rtlCol="0" anchor="ctr"/>
              <a:lstStyle/>
              <a:p>
                <a:pPr algn="ctr">
                  <a:lnSpc>
                    <a:spcPts val="3359"/>
                  </a:lnSpc>
                </a:pPr>
                <a:endParaRPr/>
              </a:p>
            </p:txBody>
          </p:sp>
        </p:grpSp>
        <p:sp>
          <p:nvSpPr>
            <p:cNvPr id="7" name="Freeform 7"/>
            <p:cNvSpPr/>
            <p:nvPr/>
          </p:nvSpPr>
          <p:spPr>
            <a:xfrm>
              <a:off x="388370" y="6967005"/>
              <a:ext cx="822151" cy="1071523"/>
            </a:xfrm>
            <a:custGeom>
              <a:avLst/>
              <a:gdLst/>
              <a:ahLst/>
              <a:cxnLst/>
              <a:rect l="l" t="t" r="r" b="b"/>
              <a:pathLst>
                <a:path w="822151" h="1071523">
                  <a:moveTo>
                    <a:pt x="0" y="0"/>
                  </a:moveTo>
                  <a:lnTo>
                    <a:pt x="822151" y="0"/>
                  </a:lnTo>
                  <a:lnTo>
                    <a:pt x="822151" y="1071524"/>
                  </a:lnTo>
                  <a:lnTo>
                    <a:pt x="0" y="1071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rot="5400000">
              <a:off x="-328033" y="4572615"/>
              <a:ext cx="2233930" cy="1577864"/>
              <a:chOff x="0" y="0"/>
              <a:chExt cx="908914" cy="641982"/>
            </a:xfrm>
          </p:grpSpPr>
          <p:sp>
            <p:nvSpPr>
              <p:cNvPr id="9" name="Freeform 9"/>
              <p:cNvSpPr/>
              <p:nvPr/>
            </p:nvSpPr>
            <p:spPr>
              <a:xfrm>
                <a:off x="0" y="0"/>
                <a:ext cx="908914" cy="641982"/>
              </a:xfrm>
              <a:custGeom>
                <a:avLst/>
                <a:gdLst/>
                <a:ahLst/>
                <a:cxnLst/>
                <a:rect l="l" t="t" r="r" b="b"/>
                <a:pathLst>
                  <a:path w="908914" h="641982">
                    <a:moveTo>
                      <a:pt x="0" y="0"/>
                    </a:moveTo>
                    <a:lnTo>
                      <a:pt x="705714" y="0"/>
                    </a:lnTo>
                    <a:lnTo>
                      <a:pt x="908914" y="320991"/>
                    </a:lnTo>
                    <a:lnTo>
                      <a:pt x="705714" y="641982"/>
                    </a:lnTo>
                    <a:lnTo>
                      <a:pt x="0" y="641982"/>
                    </a:lnTo>
                    <a:lnTo>
                      <a:pt x="203200" y="320991"/>
                    </a:lnTo>
                    <a:lnTo>
                      <a:pt x="0" y="0"/>
                    </a:lnTo>
                    <a:close/>
                  </a:path>
                </a:pathLst>
              </a:custGeom>
              <a:solidFill>
                <a:srgbClr val="EAE8F3"/>
              </a:solidFill>
            </p:spPr>
            <p:txBody>
              <a:bodyPr/>
              <a:lstStyle/>
              <a:p>
                <a:endParaRPr lang="en-US"/>
              </a:p>
            </p:txBody>
          </p:sp>
          <p:sp>
            <p:nvSpPr>
              <p:cNvPr id="10" name="TextBox 10"/>
              <p:cNvSpPr txBox="1"/>
              <p:nvPr/>
            </p:nvSpPr>
            <p:spPr>
              <a:xfrm>
                <a:off x="177800" y="-57150"/>
                <a:ext cx="654914" cy="699132"/>
              </a:xfrm>
              <a:prstGeom prst="rect">
                <a:avLst/>
              </a:prstGeom>
            </p:spPr>
            <p:txBody>
              <a:bodyPr lIns="43522" tIns="43522" rIns="43522" bIns="43522" rtlCol="0" anchor="ctr"/>
              <a:lstStyle/>
              <a:p>
                <a:pPr algn="ctr">
                  <a:lnSpc>
                    <a:spcPts val="3359"/>
                  </a:lnSpc>
                </a:pPr>
                <a:endParaRPr/>
              </a:p>
            </p:txBody>
          </p:sp>
        </p:grpSp>
        <p:sp>
          <p:nvSpPr>
            <p:cNvPr id="11" name="Freeform 11"/>
            <p:cNvSpPr/>
            <p:nvPr/>
          </p:nvSpPr>
          <p:spPr>
            <a:xfrm>
              <a:off x="430980" y="5162351"/>
              <a:ext cx="928396" cy="796100"/>
            </a:xfrm>
            <a:custGeom>
              <a:avLst/>
              <a:gdLst/>
              <a:ahLst/>
              <a:cxnLst/>
              <a:rect l="l" t="t" r="r" b="b"/>
              <a:pathLst>
                <a:path w="928396" h="796100">
                  <a:moveTo>
                    <a:pt x="0" y="0"/>
                  </a:moveTo>
                  <a:lnTo>
                    <a:pt x="928396" y="0"/>
                  </a:lnTo>
                  <a:lnTo>
                    <a:pt x="928396" y="796100"/>
                  </a:lnTo>
                  <a:lnTo>
                    <a:pt x="0" y="796100"/>
                  </a:lnTo>
                  <a:lnTo>
                    <a:pt x="0" y="0"/>
                  </a:lnTo>
                  <a:close/>
                </a:path>
              </a:pathLst>
            </a:custGeom>
            <a:blipFill>
              <a:blip r:embed="rId6"/>
              <a:stretch>
                <a:fillRect/>
              </a:stretch>
            </a:blipFill>
          </p:spPr>
          <p:txBody>
            <a:bodyPr/>
            <a:lstStyle/>
            <a:p>
              <a:endParaRPr lang="en-US"/>
            </a:p>
          </p:txBody>
        </p:sp>
        <p:grpSp>
          <p:nvGrpSpPr>
            <p:cNvPr id="12" name="Group 12"/>
            <p:cNvGrpSpPr/>
            <p:nvPr/>
          </p:nvGrpSpPr>
          <p:grpSpPr>
            <a:xfrm rot="5400000">
              <a:off x="-328033" y="2430954"/>
              <a:ext cx="2233930" cy="1577864"/>
              <a:chOff x="0" y="0"/>
              <a:chExt cx="908914" cy="641982"/>
            </a:xfrm>
          </p:grpSpPr>
          <p:sp>
            <p:nvSpPr>
              <p:cNvPr id="13" name="Freeform 13"/>
              <p:cNvSpPr/>
              <p:nvPr/>
            </p:nvSpPr>
            <p:spPr>
              <a:xfrm>
                <a:off x="0" y="0"/>
                <a:ext cx="908914" cy="641982"/>
              </a:xfrm>
              <a:custGeom>
                <a:avLst/>
                <a:gdLst/>
                <a:ahLst/>
                <a:cxnLst/>
                <a:rect l="l" t="t" r="r" b="b"/>
                <a:pathLst>
                  <a:path w="908914" h="641982">
                    <a:moveTo>
                      <a:pt x="0" y="0"/>
                    </a:moveTo>
                    <a:lnTo>
                      <a:pt x="705714" y="0"/>
                    </a:lnTo>
                    <a:lnTo>
                      <a:pt x="908914" y="320991"/>
                    </a:lnTo>
                    <a:lnTo>
                      <a:pt x="705714" y="641982"/>
                    </a:lnTo>
                    <a:lnTo>
                      <a:pt x="0" y="641982"/>
                    </a:lnTo>
                    <a:lnTo>
                      <a:pt x="203200" y="320991"/>
                    </a:lnTo>
                    <a:lnTo>
                      <a:pt x="0" y="0"/>
                    </a:lnTo>
                    <a:close/>
                  </a:path>
                </a:pathLst>
              </a:custGeom>
              <a:solidFill>
                <a:srgbClr val="EAE8F3"/>
              </a:solidFill>
            </p:spPr>
            <p:txBody>
              <a:bodyPr/>
              <a:lstStyle/>
              <a:p>
                <a:endParaRPr lang="en-US"/>
              </a:p>
            </p:txBody>
          </p:sp>
          <p:sp>
            <p:nvSpPr>
              <p:cNvPr id="14" name="TextBox 14"/>
              <p:cNvSpPr txBox="1"/>
              <p:nvPr/>
            </p:nvSpPr>
            <p:spPr>
              <a:xfrm>
                <a:off x="177800" y="-57150"/>
                <a:ext cx="654914" cy="699132"/>
              </a:xfrm>
              <a:prstGeom prst="rect">
                <a:avLst/>
              </a:prstGeom>
            </p:spPr>
            <p:txBody>
              <a:bodyPr lIns="43522" tIns="43522" rIns="43522" bIns="43522" rtlCol="0" anchor="ctr"/>
              <a:lstStyle/>
              <a:p>
                <a:pPr algn="ctr">
                  <a:lnSpc>
                    <a:spcPts val="3359"/>
                  </a:lnSpc>
                </a:pPr>
                <a:endParaRPr/>
              </a:p>
            </p:txBody>
          </p:sp>
        </p:grpSp>
        <p:sp>
          <p:nvSpPr>
            <p:cNvPr id="15" name="Freeform 15"/>
            <p:cNvSpPr/>
            <p:nvPr/>
          </p:nvSpPr>
          <p:spPr>
            <a:xfrm>
              <a:off x="345761" y="3059430"/>
              <a:ext cx="907370" cy="513076"/>
            </a:xfrm>
            <a:custGeom>
              <a:avLst/>
              <a:gdLst/>
              <a:ahLst/>
              <a:cxnLst/>
              <a:rect l="l" t="t" r="r" b="b"/>
              <a:pathLst>
                <a:path w="907370" h="513076">
                  <a:moveTo>
                    <a:pt x="0" y="0"/>
                  </a:moveTo>
                  <a:lnTo>
                    <a:pt x="907369" y="0"/>
                  </a:lnTo>
                  <a:lnTo>
                    <a:pt x="907369" y="513076"/>
                  </a:lnTo>
                  <a:lnTo>
                    <a:pt x="0" y="513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6" name="Group 16"/>
            <p:cNvGrpSpPr/>
            <p:nvPr/>
          </p:nvGrpSpPr>
          <p:grpSpPr>
            <a:xfrm rot="5400000">
              <a:off x="-354965" y="354965"/>
              <a:ext cx="2233930" cy="1524000"/>
              <a:chOff x="0" y="0"/>
              <a:chExt cx="908914" cy="620066"/>
            </a:xfrm>
          </p:grpSpPr>
          <p:sp>
            <p:nvSpPr>
              <p:cNvPr id="17" name="Freeform 17"/>
              <p:cNvSpPr/>
              <p:nvPr/>
            </p:nvSpPr>
            <p:spPr>
              <a:xfrm>
                <a:off x="0" y="0"/>
                <a:ext cx="908914" cy="620066"/>
              </a:xfrm>
              <a:custGeom>
                <a:avLst/>
                <a:gdLst/>
                <a:ahLst/>
                <a:cxnLst/>
                <a:rect l="l" t="t" r="r" b="b"/>
                <a:pathLst>
                  <a:path w="908914" h="620066">
                    <a:moveTo>
                      <a:pt x="0" y="0"/>
                    </a:moveTo>
                    <a:lnTo>
                      <a:pt x="705714" y="0"/>
                    </a:lnTo>
                    <a:lnTo>
                      <a:pt x="908914" y="310033"/>
                    </a:lnTo>
                    <a:lnTo>
                      <a:pt x="705714" y="620066"/>
                    </a:lnTo>
                    <a:lnTo>
                      <a:pt x="0" y="620066"/>
                    </a:lnTo>
                    <a:lnTo>
                      <a:pt x="203200" y="310033"/>
                    </a:lnTo>
                    <a:lnTo>
                      <a:pt x="0" y="0"/>
                    </a:lnTo>
                    <a:close/>
                  </a:path>
                </a:pathLst>
              </a:custGeom>
              <a:solidFill>
                <a:srgbClr val="EAE8F3"/>
              </a:solidFill>
            </p:spPr>
            <p:txBody>
              <a:bodyPr/>
              <a:lstStyle/>
              <a:p>
                <a:endParaRPr lang="en-US"/>
              </a:p>
            </p:txBody>
          </p:sp>
          <p:sp>
            <p:nvSpPr>
              <p:cNvPr id="18" name="TextBox 18"/>
              <p:cNvSpPr txBox="1"/>
              <p:nvPr/>
            </p:nvSpPr>
            <p:spPr>
              <a:xfrm>
                <a:off x="177800" y="-57150"/>
                <a:ext cx="654914" cy="677216"/>
              </a:xfrm>
              <a:prstGeom prst="rect">
                <a:avLst/>
              </a:prstGeom>
            </p:spPr>
            <p:txBody>
              <a:bodyPr lIns="43522" tIns="43522" rIns="43522" bIns="43522" rtlCol="0" anchor="ctr"/>
              <a:lstStyle/>
              <a:p>
                <a:pPr algn="ctr">
                  <a:lnSpc>
                    <a:spcPts val="3359"/>
                  </a:lnSpc>
                </a:pPr>
                <a:endParaRPr/>
              </a:p>
            </p:txBody>
          </p:sp>
        </p:grpSp>
        <p:sp>
          <p:nvSpPr>
            <p:cNvPr id="19" name="Freeform 19"/>
            <p:cNvSpPr/>
            <p:nvPr/>
          </p:nvSpPr>
          <p:spPr>
            <a:xfrm>
              <a:off x="338820" y="642756"/>
              <a:ext cx="914310" cy="1028365"/>
            </a:xfrm>
            <a:custGeom>
              <a:avLst/>
              <a:gdLst/>
              <a:ahLst/>
              <a:cxnLst/>
              <a:rect l="l" t="t" r="r" b="b"/>
              <a:pathLst>
                <a:path w="914310" h="1028365">
                  <a:moveTo>
                    <a:pt x="0" y="0"/>
                  </a:moveTo>
                  <a:lnTo>
                    <a:pt x="914310" y="0"/>
                  </a:lnTo>
                  <a:lnTo>
                    <a:pt x="914310" y="1028365"/>
                  </a:lnTo>
                  <a:lnTo>
                    <a:pt x="0" y="10283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TextBox 20"/>
            <p:cNvSpPr txBox="1"/>
            <p:nvPr/>
          </p:nvSpPr>
          <p:spPr>
            <a:xfrm>
              <a:off x="2130364" y="135775"/>
              <a:ext cx="19802961" cy="1567266"/>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Face Recognition Login</a:t>
              </a:r>
            </a:p>
            <a:p>
              <a:pPr algn="l">
                <a:lnSpc>
                  <a:spcPts val="4161"/>
                </a:lnSpc>
              </a:pPr>
              <a:r>
                <a:rPr lang="en-US" sz="2156">
                  <a:solidFill>
                    <a:srgbClr val="2D3880"/>
                  </a:solidFill>
                  <a:latin typeface="Glacial Indifference"/>
                  <a:ea typeface="Glacial Indifference"/>
                  <a:cs typeface="Glacial Indifference"/>
                  <a:sym typeface="Glacial Indifference"/>
                </a:rPr>
                <a:t>Matches real-time webcam images to 50 pre-registered embeddings. Denies access if there is no match.</a:t>
              </a:r>
            </a:p>
          </p:txBody>
        </p:sp>
        <p:sp>
          <p:nvSpPr>
            <p:cNvPr id="21" name="TextBox 21"/>
            <p:cNvSpPr txBox="1"/>
            <p:nvPr/>
          </p:nvSpPr>
          <p:spPr>
            <a:xfrm>
              <a:off x="2130364" y="2347438"/>
              <a:ext cx="19738004" cy="1567266"/>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Real-time Monitoring</a:t>
              </a:r>
            </a:p>
            <a:p>
              <a:pPr algn="l">
                <a:lnSpc>
                  <a:spcPts val="4161"/>
                </a:lnSpc>
              </a:pPr>
              <a:r>
                <a:rPr lang="en-US" sz="2156">
                  <a:solidFill>
                    <a:srgbClr val="2D3880"/>
                  </a:solidFill>
                  <a:latin typeface="Glacial Indifference"/>
                  <a:ea typeface="Glacial Indifference"/>
                  <a:cs typeface="Glacial Indifference"/>
                  <a:sym typeface="Glacial Indifference"/>
                </a:rPr>
                <a:t>Face detection ensures continuous presence. Eye and head pose tracking detect suspicious glances or movements.</a:t>
              </a:r>
            </a:p>
          </p:txBody>
        </p:sp>
        <p:sp>
          <p:nvSpPr>
            <p:cNvPr id="22" name="TextBox 22"/>
            <p:cNvSpPr txBox="1"/>
            <p:nvPr/>
          </p:nvSpPr>
          <p:spPr>
            <a:xfrm>
              <a:off x="2130364" y="4423105"/>
              <a:ext cx="19738004" cy="1567266"/>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Unauthorized Object Detection</a:t>
              </a:r>
            </a:p>
            <a:p>
              <a:pPr algn="l">
                <a:lnSpc>
                  <a:spcPts val="4161"/>
                </a:lnSpc>
              </a:pPr>
              <a:r>
                <a:rPr lang="en-US" sz="2156">
                  <a:solidFill>
                    <a:srgbClr val="2D3880"/>
                  </a:solidFill>
                  <a:latin typeface="Glacial Indifference"/>
                  <a:ea typeface="Glacial Indifference"/>
                  <a:cs typeface="Glacial Indifference"/>
                  <a:sym typeface="Glacial Indifference"/>
                </a:rPr>
                <a:t>Flags prohibited items like phones, books, or additional people. This enhances security against external aids.</a:t>
              </a:r>
            </a:p>
          </p:txBody>
        </p:sp>
        <p:sp>
          <p:nvSpPr>
            <p:cNvPr id="23" name="TextBox 23"/>
            <p:cNvSpPr txBox="1"/>
            <p:nvPr/>
          </p:nvSpPr>
          <p:spPr>
            <a:xfrm>
              <a:off x="2130364" y="6498201"/>
              <a:ext cx="19185457" cy="2265766"/>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Automated Scoring &amp; Response</a:t>
              </a:r>
            </a:p>
            <a:p>
              <a:pPr algn="l">
                <a:lnSpc>
                  <a:spcPts val="4161"/>
                </a:lnSpc>
              </a:pPr>
              <a:r>
                <a:rPr lang="en-US" sz="2156">
                  <a:solidFill>
                    <a:srgbClr val="2D3880"/>
                  </a:solidFill>
                  <a:latin typeface="Glacial Indifference"/>
                  <a:ea typeface="Glacial Indifference"/>
                  <a:cs typeface="Glacial Indifference"/>
                  <a:sym typeface="Glacial Indifference"/>
                </a:rPr>
                <a:t>Each suspicious action increases a "cheating score." If it reaches 100, the quiz automatically closes, and the student receives a zero. All flagged images are saved for instructor review.</a:t>
              </a:r>
            </a:p>
          </p:txBody>
        </p:sp>
      </p:grpSp>
      <p:sp>
        <p:nvSpPr>
          <p:cNvPr id="24" name="TextBox 24"/>
          <p:cNvSpPr txBox="1"/>
          <p:nvPr/>
        </p:nvSpPr>
        <p:spPr>
          <a:xfrm>
            <a:off x="1028700" y="1514475"/>
            <a:ext cx="12252434" cy="942975"/>
          </a:xfrm>
          <a:prstGeom prst="rect">
            <a:avLst/>
          </a:prstGeom>
        </p:spPr>
        <p:txBody>
          <a:bodyPr lIns="0" tIns="0" rIns="0" bIns="0" rtlCol="0" anchor="t">
            <a:spAutoFit/>
          </a:bodyPr>
          <a:lstStyle/>
          <a:p>
            <a:pPr marL="0" lvl="0" indent="0" algn="l">
              <a:lnSpc>
                <a:spcPts val="7559"/>
              </a:lnSpc>
            </a:pPr>
            <a:r>
              <a:rPr lang="en-US" sz="6300" b="1" i="1">
                <a:solidFill>
                  <a:srgbClr val="2D3880"/>
                </a:solidFill>
                <a:latin typeface="Cormorant Garamond Bold Italics"/>
                <a:ea typeface="Cormorant Garamond Bold Italics"/>
                <a:cs typeface="Cormorant Garamond Bold Italics"/>
                <a:sym typeface="Cormorant Garamond Bold Italics"/>
              </a:rPr>
              <a:t>EduGuard's Advanced Cheating Detection</a:t>
            </a:r>
          </a:p>
        </p:txBody>
      </p:sp>
      <p:sp>
        <p:nvSpPr>
          <p:cNvPr id="25" name="TextBox 25"/>
          <p:cNvSpPr txBox="1"/>
          <p:nvPr/>
        </p:nvSpPr>
        <p:spPr>
          <a:xfrm>
            <a:off x="17259300" y="9210675"/>
            <a:ext cx="243047" cy="387982"/>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Glacial Indifference"/>
                <a:ea typeface="Glacial Indifference"/>
                <a:cs typeface="Glacial Indifference"/>
                <a:sym typeface="Glacial Indifference"/>
              </a:rPr>
              <a:t>10</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bstract Triangular Shape Illustration"/>
          <p:cNvSpPr/>
          <p:nvPr/>
        </p:nvSpPr>
        <p:spPr>
          <a:xfrm rot="-7975187" flipV="1">
            <a:off x="14615655" y="-1138077"/>
            <a:ext cx="5372897" cy="2276154"/>
          </a:xfrm>
          <a:custGeom>
            <a:avLst/>
            <a:gdLst/>
            <a:ahLst/>
            <a:cxnLst/>
            <a:rect l="l" t="t" r="r" b="b"/>
            <a:pathLst>
              <a:path w="5372897" h="2276154">
                <a:moveTo>
                  <a:pt x="0" y="2276154"/>
                </a:moveTo>
                <a:lnTo>
                  <a:pt x="5372896" y="2276154"/>
                </a:lnTo>
                <a:lnTo>
                  <a:pt x="5372896"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144000" y="778109"/>
            <a:ext cx="8367994" cy="8730782"/>
            <a:chOff x="0" y="0"/>
            <a:chExt cx="2830655" cy="2953376"/>
          </a:xfrm>
        </p:grpSpPr>
        <p:sp>
          <p:nvSpPr>
            <p:cNvPr id="4" name="Freeform 4"/>
            <p:cNvSpPr/>
            <p:nvPr/>
          </p:nvSpPr>
          <p:spPr>
            <a:xfrm>
              <a:off x="0" y="0"/>
              <a:ext cx="2830655" cy="2953376"/>
            </a:xfrm>
            <a:custGeom>
              <a:avLst/>
              <a:gdLst/>
              <a:ahLst/>
              <a:cxnLst/>
              <a:rect l="l" t="t" r="r" b="b"/>
              <a:pathLst>
                <a:path w="2830655" h="2953376">
                  <a:moveTo>
                    <a:pt x="0" y="0"/>
                  </a:moveTo>
                  <a:lnTo>
                    <a:pt x="2830655" y="0"/>
                  </a:lnTo>
                  <a:lnTo>
                    <a:pt x="2830655" y="2953376"/>
                  </a:lnTo>
                  <a:lnTo>
                    <a:pt x="0" y="2953376"/>
                  </a:lnTo>
                  <a:close/>
                </a:path>
              </a:pathLst>
            </a:custGeom>
            <a:solidFill>
              <a:srgbClr val="CBCBEB">
                <a:alpha val="19608"/>
              </a:srgbClr>
            </a:solidFill>
          </p:spPr>
          <p:txBody>
            <a:bodyPr/>
            <a:lstStyle/>
            <a:p>
              <a:endParaRPr lang="en-US"/>
            </a:p>
          </p:txBody>
        </p:sp>
      </p:grpSp>
      <p:sp>
        <p:nvSpPr>
          <p:cNvPr id="5" name="TextBox 5"/>
          <p:cNvSpPr txBox="1"/>
          <p:nvPr/>
        </p:nvSpPr>
        <p:spPr>
          <a:xfrm>
            <a:off x="10288423" y="4614545"/>
            <a:ext cx="6079148" cy="953135"/>
          </a:xfrm>
          <a:prstGeom prst="rect">
            <a:avLst/>
          </a:prstGeom>
        </p:spPr>
        <p:txBody>
          <a:bodyPr lIns="0" tIns="0" rIns="0" bIns="0" rtlCol="0" anchor="t">
            <a:spAutoFit/>
          </a:bodyPr>
          <a:lstStyle/>
          <a:p>
            <a:pPr marL="0" lvl="0" indent="0" algn="ctr">
              <a:lnSpc>
                <a:spcPts val="7840"/>
              </a:lnSpc>
              <a:spcBef>
                <a:spcPct val="0"/>
              </a:spcBef>
            </a:pPr>
            <a:r>
              <a:rPr lang="en-US" sz="5600" b="1" i="1">
                <a:solidFill>
                  <a:srgbClr val="2D3880"/>
                </a:solidFill>
                <a:latin typeface="Cormorant Garamond Bold Italics"/>
                <a:ea typeface="Cormorant Garamond Bold Italics"/>
                <a:cs typeface="Cormorant Garamond Bold Italics"/>
                <a:sym typeface="Cormorant Garamond Bold Italics"/>
              </a:rPr>
              <a:t>Use-Case Diagram</a:t>
            </a:r>
          </a:p>
        </p:txBody>
      </p:sp>
      <p:grpSp>
        <p:nvGrpSpPr>
          <p:cNvPr id="6" name="Group 6"/>
          <p:cNvGrpSpPr/>
          <p:nvPr/>
        </p:nvGrpSpPr>
        <p:grpSpPr>
          <a:xfrm>
            <a:off x="190956" y="0"/>
            <a:ext cx="8953044" cy="10287000"/>
            <a:chOff x="0" y="0"/>
            <a:chExt cx="869627" cy="999197"/>
          </a:xfrm>
        </p:grpSpPr>
        <p:sp>
          <p:nvSpPr>
            <p:cNvPr id="7" name="Freeform 7"/>
            <p:cNvSpPr/>
            <p:nvPr/>
          </p:nvSpPr>
          <p:spPr>
            <a:xfrm>
              <a:off x="0" y="0"/>
              <a:ext cx="869627" cy="999197"/>
            </a:xfrm>
            <a:custGeom>
              <a:avLst/>
              <a:gdLst/>
              <a:ahLst/>
              <a:cxnLst/>
              <a:rect l="l" t="t" r="r" b="b"/>
              <a:pathLst>
                <a:path w="869627" h="999197">
                  <a:moveTo>
                    <a:pt x="0" y="0"/>
                  </a:moveTo>
                  <a:lnTo>
                    <a:pt x="869627" y="0"/>
                  </a:lnTo>
                  <a:lnTo>
                    <a:pt x="869627" y="999197"/>
                  </a:lnTo>
                  <a:lnTo>
                    <a:pt x="0" y="999197"/>
                  </a:lnTo>
                  <a:close/>
                </a:path>
              </a:pathLst>
            </a:custGeom>
            <a:blipFill>
              <a:blip r:embed="rId4"/>
              <a:stretch>
                <a:fillRect l="-555" r="-555"/>
              </a:stretch>
            </a:blipFill>
          </p:spPr>
          <p:txBody>
            <a:bodyPr/>
            <a:lstStyle/>
            <a:p>
              <a:endParaRPr lang="en-US"/>
            </a:p>
          </p:txBody>
        </p:sp>
      </p:gr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Canva Sans"/>
                <a:ea typeface="Canva Sans"/>
                <a:cs typeface="Canva Sans"/>
                <a:sym typeface="Canva Sans"/>
              </a:rPr>
              <a:t>11</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bstract Triangular Shape Illustration"/>
          <p:cNvSpPr/>
          <p:nvPr/>
        </p:nvSpPr>
        <p:spPr>
          <a:xfrm rot="-7975187" flipV="1">
            <a:off x="14615655" y="-1138077"/>
            <a:ext cx="5372897" cy="2276154"/>
          </a:xfrm>
          <a:custGeom>
            <a:avLst/>
            <a:gdLst/>
            <a:ahLst/>
            <a:cxnLst/>
            <a:rect l="l" t="t" r="r" b="b"/>
            <a:pathLst>
              <a:path w="5372897" h="2276154">
                <a:moveTo>
                  <a:pt x="0" y="2276154"/>
                </a:moveTo>
                <a:lnTo>
                  <a:pt x="5372896" y="2276154"/>
                </a:lnTo>
                <a:lnTo>
                  <a:pt x="5372896"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8423" y="778109"/>
            <a:ext cx="7223571" cy="8730782"/>
            <a:chOff x="0" y="0"/>
            <a:chExt cx="2443529" cy="2953376"/>
          </a:xfrm>
        </p:grpSpPr>
        <p:sp>
          <p:nvSpPr>
            <p:cNvPr id="4" name="Freeform 4"/>
            <p:cNvSpPr/>
            <p:nvPr/>
          </p:nvSpPr>
          <p:spPr>
            <a:xfrm>
              <a:off x="0" y="0"/>
              <a:ext cx="2443529" cy="2953376"/>
            </a:xfrm>
            <a:custGeom>
              <a:avLst/>
              <a:gdLst/>
              <a:ahLst/>
              <a:cxnLst/>
              <a:rect l="l" t="t" r="r" b="b"/>
              <a:pathLst>
                <a:path w="2443529" h="2953376">
                  <a:moveTo>
                    <a:pt x="0" y="0"/>
                  </a:moveTo>
                  <a:lnTo>
                    <a:pt x="2443529" y="0"/>
                  </a:lnTo>
                  <a:lnTo>
                    <a:pt x="2443529" y="2953376"/>
                  </a:lnTo>
                  <a:lnTo>
                    <a:pt x="0" y="2953376"/>
                  </a:lnTo>
                  <a:close/>
                </a:path>
              </a:pathLst>
            </a:custGeom>
            <a:solidFill>
              <a:srgbClr val="CBCBEB">
                <a:alpha val="19608"/>
              </a:srgbClr>
            </a:solidFill>
          </p:spPr>
          <p:txBody>
            <a:bodyPr/>
            <a:lstStyle/>
            <a:p>
              <a:endParaRPr lang="en-US"/>
            </a:p>
          </p:txBody>
        </p:sp>
      </p:grpSp>
      <p:grpSp>
        <p:nvGrpSpPr>
          <p:cNvPr id="5" name="Group 5"/>
          <p:cNvGrpSpPr/>
          <p:nvPr/>
        </p:nvGrpSpPr>
        <p:grpSpPr>
          <a:xfrm>
            <a:off x="337218" y="622077"/>
            <a:ext cx="9951205" cy="9437717"/>
            <a:chOff x="0" y="0"/>
            <a:chExt cx="966580" cy="916704"/>
          </a:xfrm>
        </p:grpSpPr>
        <p:sp>
          <p:nvSpPr>
            <p:cNvPr id="6" name="Freeform 6"/>
            <p:cNvSpPr/>
            <p:nvPr/>
          </p:nvSpPr>
          <p:spPr>
            <a:xfrm>
              <a:off x="0" y="0"/>
              <a:ext cx="966580" cy="916704"/>
            </a:xfrm>
            <a:custGeom>
              <a:avLst/>
              <a:gdLst/>
              <a:ahLst/>
              <a:cxnLst/>
              <a:rect l="l" t="t" r="r" b="b"/>
              <a:pathLst>
                <a:path w="966580" h="916704">
                  <a:moveTo>
                    <a:pt x="0" y="0"/>
                  </a:moveTo>
                  <a:lnTo>
                    <a:pt x="966580" y="0"/>
                  </a:lnTo>
                  <a:lnTo>
                    <a:pt x="966580" y="916704"/>
                  </a:lnTo>
                  <a:lnTo>
                    <a:pt x="0" y="916704"/>
                  </a:lnTo>
                  <a:close/>
                </a:path>
              </a:pathLst>
            </a:custGeom>
            <a:blipFill>
              <a:blip r:embed="rId4"/>
              <a:stretch>
                <a:fillRect t="-743" b="-743"/>
              </a:stretch>
            </a:blipFill>
          </p:spPr>
          <p:txBody>
            <a:bodyPr/>
            <a:lstStyle/>
            <a:p>
              <a:endParaRPr lang="en-US"/>
            </a:p>
          </p:txBody>
        </p:sp>
      </p:grpSp>
      <p:sp>
        <p:nvSpPr>
          <p:cNvPr id="7" name="TextBox 7"/>
          <p:cNvSpPr txBox="1"/>
          <p:nvPr/>
        </p:nvSpPr>
        <p:spPr>
          <a:xfrm>
            <a:off x="10860634" y="4119245"/>
            <a:ext cx="6079148" cy="1943735"/>
          </a:xfrm>
          <a:prstGeom prst="rect">
            <a:avLst/>
          </a:prstGeom>
        </p:spPr>
        <p:txBody>
          <a:bodyPr lIns="0" tIns="0" rIns="0" bIns="0" rtlCol="0" anchor="t">
            <a:spAutoFit/>
          </a:bodyPr>
          <a:lstStyle/>
          <a:p>
            <a:pPr marL="0" lvl="0" indent="0" algn="ctr">
              <a:lnSpc>
                <a:spcPts val="7840"/>
              </a:lnSpc>
              <a:spcBef>
                <a:spcPct val="0"/>
              </a:spcBef>
            </a:pPr>
            <a:r>
              <a:rPr lang="en-US" sz="5600" b="1" i="1">
                <a:solidFill>
                  <a:srgbClr val="2D3880"/>
                </a:solidFill>
                <a:latin typeface="Cormorant Garamond Bold Italics"/>
                <a:ea typeface="Cormorant Garamond Bold Italics"/>
                <a:cs typeface="Cormorant Garamond Bold Italics"/>
                <a:sym typeface="Cormorant Garamond Bold Italics"/>
              </a:rPr>
              <a:t>Sequence Diagram for Start Quiz</a:t>
            </a:r>
          </a:p>
        </p:txBody>
      </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Canva Sans"/>
                <a:ea typeface="Canva Sans"/>
                <a:cs typeface="Canva Sans"/>
                <a:sym typeface="Canva Sans"/>
              </a:rPr>
              <a:t>12</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bstract Triangular Shape Illustration"/>
          <p:cNvSpPr/>
          <p:nvPr/>
        </p:nvSpPr>
        <p:spPr>
          <a:xfrm rot="-7975187" flipV="1">
            <a:off x="14615655" y="-1138077"/>
            <a:ext cx="5372897" cy="2276154"/>
          </a:xfrm>
          <a:custGeom>
            <a:avLst/>
            <a:gdLst/>
            <a:ahLst/>
            <a:cxnLst/>
            <a:rect l="l" t="t" r="r" b="b"/>
            <a:pathLst>
              <a:path w="5372897" h="2276154">
                <a:moveTo>
                  <a:pt x="0" y="2276154"/>
                </a:moveTo>
                <a:lnTo>
                  <a:pt x="5372896" y="2276154"/>
                </a:lnTo>
                <a:lnTo>
                  <a:pt x="5372896"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654619" y="778109"/>
            <a:ext cx="7857376" cy="8730782"/>
            <a:chOff x="0" y="0"/>
            <a:chExt cx="2657927" cy="2953376"/>
          </a:xfrm>
        </p:grpSpPr>
        <p:sp>
          <p:nvSpPr>
            <p:cNvPr id="4" name="Freeform 4"/>
            <p:cNvSpPr/>
            <p:nvPr/>
          </p:nvSpPr>
          <p:spPr>
            <a:xfrm>
              <a:off x="0" y="0"/>
              <a:ext cx="2657927" cy="2953376"/>
            </a:xfrm>
            <a:custGeom>
              <a:avLst/>
              <a:gdLst/>
              <a:ahLst/>
              <a:cxnLst/>
              <a:rect l="l" t="t" r="r" b="b"/>
              <a:pathLst>
                <a:path w="2657927" h="2953376">
                  <a:moveTo>
                    <a:pt x="0" y="0"/>
                  </a:moveTo>
                  <a:lnTo>
                    <a:pt x="2657927" y="0"/>
                  </a:lnTo>
                  <a:lnTo>
                    <a:pt x="2657927" y="2953376"/>
                  </a:lnTo>
                  <a:lnTo>
                    <a:pt x="0" y="2953376"/>
                  </a:lnTo>
                  <a:close/>
                </a:path>
              </a:pathLst>
            </a:custGeom>
            <a:solidFill>
              <a:srgbClr val="CBCBEB">
                <a:alpha val="19608"/>
              </a:srgbClr>
            </a:solidFill>
          </p:spPr>
          <p:txBody>
            <a:bodyPr/>
            <a:lstStyle/>
            <a:p>
              <a:endParaRPr lang="en-US"/>
            </a:p>
          </p:txBody>
        </p:sp>
      </p:grpSp>
      <p:grpSp>
        <p:nvGrpSpPr>
          <p:cNvPr id="5" name="Group 5"/>
          <p:cNvGrpSpPr/>
          <p:nvPr/>
        </p:nvGrpSpPr>
        <p:grpSpPr>
          <a:xfrm>
            <a:off x="434727" y="0"/>
            <a:ext cx="9219892" cy="10287000"/>
            <a:chOff x="0" y="0"/>
            <a:chExt cx="895547" cy="999197"/>
          </a:xfrm>
        </p:grpSpPr>
        <p:sp>
          <p:nvSpPr>
            <p:cNvPr id="6" name="Freeform 6"/>
            <p:cNvSpPr/>
            <p:nvPr/>
          </p:nvSpPr>
          <p:spPr>
            <a:xfrm>
              <a:off x="0" y="0"/>
              <a:ext cx="895546" cy="999197"/>
            </a:xfrm>
            <a:custGeom>
              <a:avLst/>
              <a:gdLst/>
              <a:ahLst/>
              <a:cxnLst/>
              <a:rect l="l" t="t" r="r" b="b"/>
              <a:pathLst>
                <a:path w="895546" h="999197">
                  <a:moveTo>
                    <a:pt x="0" y="0"/>
                  </a:moveTo>
                  <a:lnTo>
                    <a:pt x="895546" y="0"/>
                  </a:lnTo>
                  <a:lnTo>
                    <a:pt x="895546" y="999197"/>
                  </a:lnTo>
                  <a:lnTo>
                    <a:pt x="0" y="999197"/>
                  </a:lnTo>
                  <a:close/>
                </a:path>
              </a:pathLst>
            </a:custGeom>
            <a:blipFill>
              <a:blip r:embed="rId4"/>
              <a:stretch>
                <a:fillRect t="-2032" b="-2032"/>
              </a:stretch>
            </a:blipFill>
          </p:spPr>
          <p:txBody>
            <a:bodyPr/>
            <a:lstStyle/>
            <a:p>
              <a:endParaRPr lang="en-US"/>
            </a:p>
          </p:txBody>
        </p:sp>
      </p:grpSp>
      <p:sp>
        <p:nvSpPr>
          <p:cNvPr id="7" name="TextBox 7"/>
          <p:cNvSpPr txBox="1"/>
          <p:nvPr/>
        </p:nvSpPr>
        <p:spPr>
          <a:xfrm>
            <a:off x="10543732" y="4119245"/>
            <a:ext cx="6079148" cy="1943735"/>
          </a:xfrm>
          <a:prstGeom prst="rect">
            <a:avLst/>
          </a:prstGeom>
        </p:spPr>
        <p:txBody>
          <a:bodyPr lIns="0" tIns="0" rIns="0" bIns="0" rtlCol="0" anchor="t">
            <a:spAutoFit/>
          </a:bodyPr>
          <a:lstStyle/>
          <a:p>
            <a:pPr marL="0" lvl="0" indent="0" algn="ctr">
              <a:lnSpc>
                <a:spcPts val="7840"/>
              </a:lnSpc>
              <a:spcBef>
                <a:spcPct val="0"/>
              </a:spcBef>
            </a:pPr>
            <a:r>
              <a:rPr lang="en-US" sz="5600" b="1" i="1">
                <a:solidFill>
                  <a:srgbClr val="2D3880"/>
                </a:solidFill>
                <a:latin typeface="Cormorant Garamond Bold Italics"/>
                <a:ea typeface="Cormorant Garamond Bold Italics"/>
                <a:cs typeface="Cormorant Garamond Bold Italics"/>
                <a:sym typeface="Cormorant Garamond Bold Italics"/>
              </a:rPr>
              <a:t>Sequence Diagram During The Quiz</a:t>
            </a:r>
          </a:p>
        </p:txBody>
      </p:sp>
      <p:sp>
        <p:nvSpPr>
          <p:cNvPr id="8" name="TextBox 8"/>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Canva Sans"/>
                <a:ea typeface="Canva Sans"/>
                <a:cs typeface="Canva Sans"/>
                <a:sym typeface="Canva Sans"/>
              </a:rPr>
              <a:t>13</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Abstract Triangular Shape Illustration"/>
          <p:cNvSpPr/>
          <p:nvPr/>
        </p:nvSpPr>
        <p:spPr>
          <a:xfrm flipV="1">
            <a:off x="0" y="23130"/>
            <a:ext cx="5372897" cy="2276154"/>
          </a:xfrm>
          <a:custGeom>
            <a:avLst/>
            <a:gdLst/>
            <a:ahLst/>
            <a:cxnLst/>
            <a:rect l="l" t="t" r="r" b="b"/>
            <a:pathLst>
              <a:path w="5372897" h="2276154">
                <a:moveTo>
                  <a:pt x="0" y="2276154"/>
                </a:moveTo>
                <a:lnTo>
                  <a:pt x="5372897" y="2276154"/>
                </a:lnTo>
                <a:lnTo>
                  <a:pt x="5372897"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t="-1388" b="-1388"/>
            </a:stretch>
          </a:blipFill>
        </p:spPr>
        <p:txBody>
          <a:bodyPr/>
          <a:lstStyle/>
          <a:p>
            <a:endParaRPr lang="en-US"/>
          </a:p>
        </p:txBody>
      </p:sp>
      <p:sp>
        <p:nvSpPr>
          <p:cNvPr id="3" name="Freeform 3" descr="Abstract Triangular Shape Illustration"/>
          <p:cNvSpPr/>
          <p:nvPr/>
        </p:nvSpPr>
        <p:spPr>
          <a:xfrm flipH="1" flipV="1">
            <a:off x="12915103" y="23731"/>
            <a:ext cx="5372897" cy="2276154"/>
          </a:xfrm>
          <a:custGeom>
            <a:avLst/>
            <a:gdLst/>
            <a:ahLst/>
            <a:cxnLst/>
            <a:rect l="l" t="t" r="r" b="b"/>
            <a:pathLst>
              <a:path w="5372897" h="2276154">
                <a:moveTo>
                  <a:pt x="5372897" y="2276154"/>
                </a:moveTo>
                <a:lnTo>
                  <a:pt x="0" y="2276154"/>
                </a:lnTo>
                <a:lnTo>
                  <a:pt x="0" y="0"/>
                </a:lnTo>
                <a:lnTo>
                  <a:pt x="5372897" y="0"/>
                </a:lnTo>
                <a:lnTo>
                  <a:pt x="5372897" y="2276154"/>
                </a:lnTo>
                <a:close/>
              </a:path>
            </a:pathLst>
          </a:custGeom>
          <a:blipFill>
            <a:blip r:embed="rId2">
              <a:extLst>
                <a:ext uri="{96DAC541-7B7A-43D3-8B79-37D633B846F1}">
                  <asvg:svgBlip xmlns:asvg="http://schemas.microsoft.com/office/drawing/2016/SVG/main" r:embed="rId3"/>
                </a:ext>
              </a:extLst>
            </a:blip>
            <a:stretch>
              <a:fillRect t="-1388" b="-1388"/>
            </a:stretch>
          </a:blipFill>
        </p:spPr>
        <p:txBody>
          <a:bodyPr/>
          <a:lstStyle/>
          <a:p>
            <a:endParaRPr lang="en-US"/>
          </a:p>
        </p:txBody>
      </p:sp>
      <p:grpSp>
        <p:nvGrpSpPr>
          <p:cNvPr id="4" name="Group 4"/>
          <p:cNvGrpSpPr/>
          <p:nvPr/>
        </p:nvGrpSpPr>
        <p:grpSpPr>
          <a:xfrm>
            <a:off x="9144000" y="778109"/>
            <a:ext cx="8367994" cy="8730782"/>
            <a:chOff x="0" y="0"/>
            <a:chExt cx="11157325" cy="11641043"/>
          </a:xfrm>
        </p:grpSpPr>
        <p:sp>
          <p:nvSpPr>
            <p:cNvPr id="5" name="Freeform 5"/>
            <p:cNvSpPr/>
            <p:nvPr/>
          </p:nvSpPr>
          <p:spPr>
            <a:xfrm>
              <a:off x="0" y="0"/>
              <a:ext cx="11157331" cy="11641074"/>
            </a:xfrm>
            <a:custGeom>
              <a:avLst/>
              <a:gdLst/>
              <a:ahLst/>
              <a:cxnLst/>
              <a:rect l="l" t="t" r="r" b="b"/>
              <a:pathLst>
                <a:path w="11157331" h="11641074">
                  <a:moveTo>
                    <a:pt x="0" y="0"/>
                  </a:moveTo>
                  <a:lnTo>
                    <a:pt x="11157331" y="0"/>
                  </a:lnTo>
                  <a:lnTo>
                    <a:pt x="11157331" y="11641074"/>
                  </a:lnTo>
                  <a:lnTo>
                    <a:pt x="0" y="11641074"/>
                  </a:lnTo>
                  <a:close/>
                </a:path>
              </a:pathLst>
            </a:custGeom>
            <a:solidFill>
              <a:srgbClr val="CBCBEB">
                <a:alpha val="3529"/>
              </a:srgbClr>
            </a:solidFill>
          </p:spPr>
          <p:txBody>
            <a:bodyPr/>
            <a:lstStyle/>
            <a:p>
              <a:endParaRPr lang="en-US"/>
            </a:p>
          </p:txBody>
        </p:sp>
      </p:grpSp>
      <p:sp>
        <p:nvSpPr>
          <p:cNvPr id="6" name="TextBox 6"/>
          <p:cNvSpPr txBox="1"/>
          <p:nvPr/>
        </p:nvSpPr>
        <p:spPr>
          <a:xfrm>
            <a:off x="10288423" y="4014470"/>
            <a:ext cx="6079148" cy="2048510"/>
          </a:xfrm>
          <a:prstGeom prst="rect">
            <a:avLst/>
          </a:prstGeom>
        </p:spPr>
        <p:txBody>
          <a:bodyPr lIns="0" tIns="0" rIns="0" bIns="0" rtlCol="0" anchor="t">
            <a:spAutoFit/>
          </a:bodyPr>
          <a:lstStyle/>
          <a:p>
            <a:pPr algn="ctr">
              <a:lnSpc>
                <a:spcPts val="7839"/>
              </a:lnSpc>
            </a:pPr>
            <a:r>
              <a:rPr lang="en-US" sz="5599" b="1" i="1">
                <a:solidFill>
                  <a:srgbClr val="2D3880"/>
                </a:solidFill>
                <a:latin typeface="Cormorant Garamond Bold Italics"/>
                <a:ea typeface="Cormorant Garamond Bold Italics"/>
                <a:cs typeface="Cormorant Garamond Bold Italics"/>
                <a:sym typeface="Cormorant Garamond Bold Italics"/>
              </a:rPr>
              <a:t>Quiz Anti-Cheating System Architecture</a:t>
            </a:r>
          </a:p>
        </p:txBody>
      </p:sp>
      <p:grpSp>
        <p:nvGrpSpPr>
          <p:cNvPr id="7" name="Group 7"/>
          <p:cNvGrpSpPr/>
          <p:nvPr/>
        </p:nvGrpSpPr>
        <p:grpSpPr>
          <a:xfrm>
            <a:off x="776006" y="314944"/>
            <a:ext cx="8367994" cy="9972056"/>
            <a:chOff x="0" y="0"/>
            <a:chExt cx="11157325" cy="13296075"/>
          </a:xfrm>
        </p:grpSpPr>
        <p:sp>
          <p:nvSpPr>
            <p:cNvPr id="8" name="Freeform 8"/>
            <p:cNvSpPr/>
            <p:nvPr/>
          </p:nvSpPr>
          <p:spPr>
            <a:xfrm>
              <a:off x="0" y="0"/>
              <a:ext cx="11157331" cy="13296137"/>
            </a:xfrm>
            <a:custGeom>
              <a:avLst/>
              <a:gdLst/>
              <a:ahLst/>
              <a:cxnLst/>
              <a:rect l="l" t="t" r="r" b="b"/>
              <a:pathLst>
                <a:path w="11157331" h="13296137">
                  <a:moveTo>
                    <a:pt x="0" y="0"/>
                  </a:moveTo>
                  <a:lnTo>
                    <a:pt x="11157331" y="0"/>
                  </a:lnTo>
                  <a:lnTo>
                    <a:pt x="11157331" y="13296137"/>
                  </a:lnTo>
                  <a:lnTo>
                    <a:pt x="0" y="13296137"/>
                  </a:lnTo>
                  <a:close/>
                </a:path>
              </a:pathLst>
            </a:custGeom>
            <a:blipFill>
              <a:blip r:embed="rId4"/>
              <a:stretch>
                <a:fillRect l="-1991" r="-1991"/>
              </a:stretch>
            </a:blipFill>
          </p:spPr>
          <p:txBody>
            <a:bodyPr/>
            <a:lstStyle/>
            <a:p>
              <a:endParaRPr lang="en-US"/>
            </a:p>
          </p:txBody>
        </p:sp>
      </p:gr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D3880"/>
                </a:solidFill>
                <a:latin typeface="Canva Sans"/>
                <a:ea typeface="Canva Sans"/>
                <a:cs typeface="Canva Sans"/>
                <a:sym typeface="Canva Sans"/>
              </a:rPr>
              <a:t>14</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813774" y="1009650"/>
            <a:ext cx="9445526" cy="971892"/>
          </a:xfrm>
          <a:prstGeom prst="rect">
            <a:avLst/>
          </a:prstGeom>
        </p:spPr>
        <p:txBody>
          <a:bodyPr lIns="0" tIns="0" rIns="0" bIns="0" rtlCol="0" anchor="t">
            <a:spAutoFit/>
          </a:bodyPr>
          <a:lstStyle/>
          <a:p>
            <a:pPr algn="l">
              <a:lnSpc>
                <a:spcPts val="7857"/>
              </a:lnSpc>
            </a:pPr>
            <a:r>
              <a:rPr lang="en-US" sz="6300" b="1" i="1">
                <a:solidFill>
                  <a:srgbClr val="2D3880"/>
                </a:solidFill>
                <a:latin typeface="Cormorant Garamond Bold Italics"/>
                <a:ea typeface="Cormorant Garamond Bold Italics"/>
                <a:cs typeface="Cormorant Garamond Bold Italics"/>
                <a:sym typeface="Cormorant Garamond Bold Italics"/>
              </a:rPr>
              <a:t>Face Detection Model</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D3880"/>
                </a:solidFill>
                <a:latin typeface="Canva Sans"/>
                <a:ea typeface="Canva Sans"/>
                <a:cs typeface="Canva Sans"/>
                <a:sym typeface="Canva Sans"/>
              </a:rPr>
              <a:t>15</a:t>
            </a:r>
          </a:p>
        </p:txBody>
      </p:sp>
      <p:sp>
        <p:nvSpPr>
          <p:cNvPr id="9" name="TextBox 9"/>
          <p:cNvSpPr txBox="1"/>
          <p:nvPr/>
        </p:nvSpPr>
        <p:spPr>
          <a:xfrm>
            <a:off x="7813774" y="2131913"/>
            <a:ext cx="8250862" cy="622300"/>
          </a:xfrm>
          <a:prstGeom prst="rect">
            <a:avLst/>
          </a:prstGeom>
        </p:spPr>
        <p:txBody>
          <a:bodyPr lIns="0" tIns="0" rIns="0" bIns="0" rtlCol="0" anchor="t">
            <a:spAutoFit/>
          </a:bodyPr>
          <a:lstStyle/>
          <a:p>
            <a:pPr algn="l">
              <a:lnSpc>
                <a:spcPts val="4999"/>
              </a:lnSpc>
            </a:pPr>
            <a:r>
              <a:rPr lang="en-US" sz="3999" b="1" i="1">
                <a:solidFill>
                  <a:srgbClr val="403CCF"/>
                </a:solidFill>
                <a:latin typeface="Cormorant Garamond Bold Italics"/>
                <a:ea typeface="Cormorant Garamond Bold Italics"/>
                <a:cs typeface="Cormorant Garamond Bold Italics"/>
                <a:sym typeface="Cormorant Garamond Bold Italics"/>
              </a:rPr>
              <a:t>Why Build This Model?</a:t>
            </a:r>
          </a:p>
        </p:txBody>
      </p:sp>
      <p:grpSp>
        <p:nvGrpSpPr>
          <p:cNvPr id="10" name="Group 10"/>
          <p:cNvGrpSpPr/>
          <p:nvPr/>
        </p:nvGrpSpPr>
        <p:grpSpPr>
          <a:xfrm>
            <a:off x="7813774" y="3203793"/>
            <a:ext cx="3712837" cy="671830"/>
            <a:chOff x="0" y="0"/>
            <a:chExt cx="4950449" cy="895773"/>
          </a:xfrm>
        </p:grpSpPr>
        <p:grpSp>
          <p:nvGrpSpPr>
            <p:cNvPr id="11" name="Group 11"/>
            <p:cNvGrpSpPr/>
            <p:nvPr/>
          </p:nvGrpSpPr>
          <p:grpSpPr>
            <a:xfrm>
              <a:off x="0" y="0"/>
              <a:ext cx="765373" cy="765373"/>
              <a:chOff x="0" y="0"/>
              <a:chExt cx="765373" cy="765373"/>
            </a:xfrm>
          </p:grpSpPr>
          <p:sp>
            <p:nvSpPr>
              <p:cNvPr id="12" name="Freeform 12"/>
              <p:cNvSpPr/>
              <p:nvPr/>
            </p:nvSpPr>
            <p:spPr>
              <a:xfrm>
                <a:off x="0" y="0"/>
                <a:ext cx="765429" cy="765429"/>
              </a:xfrm>
              <a:custGeom>
                <a:avLst/>
                <a:gdLst/>
                <a:ahLst/>
                <a:cxnLst/>
                <a:rect l="l" t="t" r="r" b="b"/>
                <a:pathLst>
                  <a:path w="765429" h="765429">
                    <a:moveTo>
                      <a:pt x="0" y="51054"/>
                    </a:moveTo>
                    <a:cubicBezTo>
                      <a:pt x="0" y="22860"/>
                      <a:pt x="22860" y="0"/>
                      <a:pt x="51054" y="0"/>
                    </a:cubicBezTo>
                    <a:lnTo>
                      <a:pt x="714375" y="0"/>
                    </a:lnTo>
                    <a:cubicBezTo>
                      <a:pt x="742569" y="0"/>
                      <a:pt x="765429" y="22860"/>
                      <a:pt x="765429" y="51054"/>
                    </a:cubicBezTo>
                    <a:lnTo>
                      <a:pt x="765429" y="714375"/>
                    </a:lnTo>
                    <a:cubicBezTo>
                      <a:pt x="765429" y="742569"/>
                      <a:pt x="742569" y="765429"/>
                      <a:pt x="714375" y="765429"/>
                    </a:cubicBezTo>
                    <a:lnTo>
                      <a:pt x="51054" y="765429"/>
                    </a:lnTo>
                    <a:cubicBezTo>
                      <a:pt x="22860" y="765429"/>
                      <a:pt x="0" y="742569"/>
                      <a:pt x="0" y="714375"/>
                    </a:cubicBezTo>
                    <a:close/>
                  </a:path>
                </a:pathLst>
              </a:custGeom>
              <a:solidFill>
                <a:srgbClr val="EAE8F3"/>
              </a:solidFill>
            </p:spPr>
            <p:txBody>
              <a:bodyPr/>
              <a:lstStyle/>
              <a:p>
                <a:endParaRPr lang="en-US"/>
              </a:p>
            </p:txBody>
          </p:sp>
        </p:grpSp>
        <p:sp>
          <p:nvSpPr>
            <p:cNvPr id="13" name="TextBox 13"/>
            <p:cNvSpPr txBox="1"/>
            <p:nvPr/>
          </p:nvSpPr>
          <p:spPr>
            <a:xfrm>
              <a:off x="1049930" y="-19050"/>
              <a:ext cx="3900520" cy="914823"/>
            </a:xfrm>
            <a:prstGeom prst="rect">
              <a:avLst/>
            </a:prstGeom>
          </p:spPr>
          <p:txBody>
            <a:bodyPr lIns="0" tIns="0" rIns="0" bIns="0" rtlCol="0" anchor="t">
              <a:spAutoFit/>
            </a:bodyPr>
            <a:lstStyle/>
            <a:p>
              <a:pPr algn="l">
                <a:lnSpc>
                  <a:spcPts val="2750"/>
                </a:lnSpc>
              </a:pPr>
              <a:r>
                <a:rPr lang="en-US" sz="2200">
                  <a:solidFill>
                    <a:srgbClr val="49495A"/>
                  </a:solidFill>
                  <a:latin typeface="Glacial Indifference"/>
                  <a:ea typeface="Glacial Indifference"/>
                  <a:cs typeface="Glacial Indifference"/>
                  <a:sym typeface="Glacial Indifference"/>
                </a:rPr>
                <a:t>Ensure exam integrity in remote environments.</a:t>
              </a:r>
            </a:p>
          </p:txBody>
        </p:sp>
      </p:grpSp>
      <p:grpSp>
        <p:nvGrpSpPr>
          <p:cNvPr id="14" name="Group 14"/>
          <p:cNvGrpSpPr/>
          <p:nvPr/>
        </p:nvGrpSpPr>
        <p:grpSpPr>
          <a:xfrm>
            <a:off x="12986592" y="3203793"/>
            <a:ext cx="4272708" cy="671830"/>
            <a:chOff x="0" y="0"/>
            <a:chExt cx="5696944" cy="895773"/>
          </a:xfrm>
        </p:grpSpPr>
        <p:grpSp>
          <p:nvGrpSpPr>
            <p:cNvPr id="15" name="Group 15"/>
            <p:cNvGrpSpPr/>
            <p:nvPr/>
          </p:nvGrpSpPr>
          <p:grpSpPr>
            <a:xfrm>
              <a:off x="0" y="0"/>
              <a:ext cx="765373" cy="765373"/>
              <a:chOff x="0" y="0"/>
              <a:chExt cx="765373" cy="765373"/>
            </a:xfrm>
          </p:grpSpPr>
          <p:sp>
            <p:nvSpPr>
              <p:cNvPr id="16" name="Freeform 16"/>
              <p:cNvSpPr/>
              <p:nvPr/>
            </p:nvSpPr>
            <p:spPr>
              <a:xfrm>
                <a:off x="0" y="0"/>
                <a:ext cx="765429" cy="765429"/>
              </a:xfrm>
              <a:custGeom>
                <a:avLst/>
                <a:gdLst/>
                <a:ahLst/>
                <a:cxnLst/>
                <a:rect l="l" t="t" r="r" b="b"/>
                <a:pathLst>
                  <a:path w="765429" h="765429">
                    <a:moveTo>
                      <a:pt x="0" y="51054"/>
                    </a:moveTo>
                    <a:cubicBezTo>
                      <a:pt x="0" y="22860"/>
                      <a:pt x="22860" y="0"/>
                      <a:pt x="51054" y="0"/>
                    </a:cubicBezTo>
                    <a:lnTo>
                      <a:pt x="714375" y="0"/>
                    </a:lnTo>
                    <a:cubicBezTo>
                      <a:pt x="742569" y="0"/>
                      <a:pt x="765429" y="22860"/>
                      <a:pt x="765429" y="51054"/>
                    </a:cubicBezTo>
                    <a:lnTo>
                      <a:pt x="765429" y="714375"/>
                    </a:lnTo>
                    <a:cubicBezTo>
                      <a:pt x="765429" y="742569"/>
                      <a:pt x="742569" y="765429"/>
                      <a:pt x="714375" y="765429"/>
                    </a:cubicBezTo>
                    <a:lnTo>
                      <a:pt x="51054" y="765429"/>
                    </a:lnTo>
                    <a:cubicBezTo>
                      <a:pt x="22860" y="765429"/>
                      <a:pt x="0" y="742569"/>
                      <a:pt x="0" y="714375"/>
                    </a:cubicBezTo>
                    <a:close/>
                  </a:path>
                </a:pathLst>
              </a:custGeom>
              <a:solidFill>
                <a:srgbClr val="EAE8F3"/>
              </a:solidFill>
            </p:spPr>
            <p:txBody>
              <a:bodyPr/>
              <a:lstStyle/>
              <a:p>
                <a:endParaRPr lang="en-US"/>
              </a:p>
            </p:txBody>
          </p:sp>
        </p:grpSp>
        <p:sp>
          <p:nvSpPr>
            <p:cNvPr id="17" name="TextBox 17"/>
            <p:cNvSpPr txBox="1"/>
            <p:nvPr/>
          </p:nvSpPr>
          <p:spPr>
            <a:xfrm>
              <a:off x="1043778" y="-19050"/>
              <a:ext cx="4653166" cy="914823"/>
            </a:xfrm>
            <a:prstGeom prst="rect">
              <a:avLst/>
            </a:prstGeom>
          </p:spPr>
          <p:txBody>
            <a:bodyPr lIns="0" tIns="0" rIns="0" bIns="0" rtlCol="0" anchor="t">
              <a:spAutoFit/>
            </a:bodyPr>
            <a:lstStyle/>
            <a:p>
              <a:pPr algn="l">
                <a:lnSpc>
                  <a:spcPts val="2750"/>
                </a:lnSpc>
              </a:pPr>
              <a:r>
                <a:rPr lang="en-US" sz="2200">
                  <a:solidFill>
                    <a:srgbClr val="49495A"/>
                  </a:solidFill>
                  <a:latin typeface="Glacial Indifference"/>
                  <a:ea typeface="Glacial Indifference"/>
                  <a:cs typeface="Glacial Indifference"/>
                  <a:sym typeface="Glacial Indifference"/>
                </a:rPr>
                <a:t>Detect and track examinee’s face in real-time.</a:t>
              </a:r>
            </a:p>
          </p:txBody>
        </p:sp>
      </p:grpSp>
      <p:grpSp>
        <p:nvGrpSpPr>
          <p:cNvPr id="18" name="Group 18"/>
          <p:cNvGrpSpPr/>
          <p:nvPr/>
        </p:nvGrpSpPr>
        <p:grpSpPr>
          <a:xfrm>
            <a:off x="7813774" y="4147872"/>
            <a:ext cx="6511695" cy="1491145"/>
            <a:chOff x="0" y="0"/>
            <a:chExt cx="8682260" cy="1988193"/>
          </a:xfrm>
        </p:grpSpPr>
        <p:grpSp>
          <p:nvGrpSpPr>
            <p:cNvPr id="19" name="Group 19"/>
            <p:cNvGrpSpPr/>
            <p:nvPr/>
          </p:nvGrpSpPr>
          <p:grpSpPr>
            <a:xfrm>
              <a:off x="0" y="0"/>
              <a:ext cx="765373" cy="765373"/>
              <a:chOff x="0" y="0"/>
              <a:chExt cx="765373" cy="765373"/>
            </a:xfrm>
          </p:grpSpPr>
          <p:sp>
            <p:nvSpPr>
              <p:cNvPr id="20" name="Freeform 20"/>
              <p:cNvSpPr/>
              <p:nvPr/>
            </p:nvSpPr>
            <p:spPr>
              <a:xfrm>
                <a:off x="0" y="0"/>
                <a:ext cx="765429" cy="765429"/>
              </a:xfrm>
              <a:custGeom>
                <a:avLst/>
                <a:gdLst/>
                <a:ahLst/>
                <a:cxnLst/>
                <a:rect l="l" t="t" r="r" b="b"/>
                <a:pathLst>
                  <a:path w="765429" h="765429">
                    <a:moveTo>
                      <a:pt x="0" y="51054"/>
                    </a:moveTo>
                    <a:cubicBezTo>
                      <a:pt x="0" y="22860"/>
                      <a:pt x="22860" y="0"/>
                      <a:pt x="51054" y="0"/>
                    </a:cubicBezTo>
                    <a:lnTo>
                      <a:pt x="714375" y="0"/>
                    </a:lnTo>
                    <a:cubicBezTo>
                      <a:pt x="742569" y="0"/>
                      <a:pt x="765429" y="22860"/>
                      <a:pt x="765429" y="51054"/>
                    </a:cubicBezTo>
                    <a:lnTo>
                      <a:pt x="765429" y="714375"/>
                    </a:lnTo>
                    <a:cubicBezTo>
                      <a:pt x="765429" y="742569"/>
                      <a:pt x="742569" y="765429"/>
                      <a:pt x="714375" y="765429"/>
                    </a:cubicBezTo>
                    <a:lnTo>
                      <a:pt x="51054" y="765429"/>
                    </a:lnTo>
                    <a:cubicBezTo>
                      <a:pt x="22860" y="765429"/>
                      <a:pt x="0" y="742569"/>
                      <a:pt x="0" y="714375"/>
                    </a:cubicBezTo>
                    <a:close/>
                  </a:path>
                </a:pathLst>
              </a:custGeom>
              <a:solidFill>
                <a:srgbClr val="EAE8F3"/>
              </a:solidFill>
            </p:spPr>
            <p:txBody>
              <a:bodyPr/>
              <a:lstStyle/>
              <a:p>
                <a:endParaRPr lang="en-US"/>
              </a:p>
            </p:txBody>
          </p:sp>
        </p:grpSp>
        <p:sp>
          <p:nvSpPr>
            <p:cNvPr id="21" name="TextBox 21"/>
            <p:cNvSpPr txBox="1"/>
            <p:nvPr/>
          </p:nvSpPr>
          <p:spPr>
            <a:xfrm>
              <a:off x="1105497" y="-19050"/>
              <a:ext cx="5856883" cy="457623"/>
            </a:xfrm>
            <a:prstGeom prst="rect">
              <a:avLst/>
            </a:prstGeom>
          </p:spPr>
          <p:txBody>
            <a:bodyPr lIns="0" tIns="0" rIns="0" bIns="0" rtlCol="0" anchor="t">
              <a:spAutoFit/>
            </a:bodyPr>
            <a:lstStyle/>
            <a:p>
              <a:pPr algn="l">
                <a:lnSpc>
                  <a:spcPts val="2750"/>
                </a:lnSpc>
              </a:pPr>
              <a:r>
                <a:rPr lang="en-US" sz="2200">
                  <a:solidFill>
                    <a:srgbClr val="49495A"/>
                  </a:solidFill>
                  <a:latin typeface="Glacial Indifference"/>
                  <a:ea typeface="Glacial Indifference"/>
                  <a:cs typeface="Glacial Indifference"/>
                  <a:sym typeface="Glacial Indifference"/>
                </a:rPr>
                <a:t>Prevent cheating by identifying:</a:t>
              </a:r>
            </a:p>
          </p:txBody>
        </p:sp>
        <p:sp>
          <p:nvSpPr>
            <p:cNvPr id="22" name="TextBox 22"/>
            <p:cNvSpPr txBox="1"/>
            <p:nvPr/>
          </p:nvSpPr>
          <p:spPr>
            <a:xfrm>
              <a:off x="1105497" y="476699"/>
              <a:ext cx="6587832" cy="485775"/>
            </a:xfrm>
            <a:prstGeom prst="rect">
              <a:avLst/>
            </a:prstGeom>
          </p:spPr>
          <p:txBody>
            <a:bodyPr lIns="0" tIns="0" rIns="0" bIns="0" rtlCol="0" anchor="t">
              <a:spAutoFit/>
            </a:bodyPr>
            <a:lstStyle/>
            <a:p>
              <a:pPr marL="301625" lvl="1" indent="-150813" algn="l">
                <a:lnSpc>
                  <a:spcPts val="3187"/>
                </a:lnSpc>
                <a:buFont typeface="Arial"/>
                <a:buChar char="•"/>
              </a:pPr>
              <a:r>
                <a:rPr lang="en-US" sz="2000">
                  <a:solidFill>
                    <a:srgbClr val="49495A"/>
                  </a:solidFill>
                  <a:latin typeface="Glacial Indifference"/>
                  <a:ea typeface="Glacial Indifference"/>
                  <a:cs typeface="Glacial Indifference"/>
                  <a:sym typeface="Glacial Indifference"/>
                </a:rPr>
                <a:t>Multiple faces (unauthorized individuals).</a:t>
              </a:r>
            </a:p>
          </p:txBody>
        </p:sp>
        <p:sp>
          <p:nvSpPr>
            <p:cNvPr id="23" name="TextBox 23"/>
            <p:cNvSpPr txBox="1"/>
            <p:nvPr/>
          </p:nvSpPr>
          <p:spPr>
            <a:xfrm>
              <a:off x="1105497" y="988068"/>
              <a:ext cx="5856883" cy="485775"/>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49495A"/>
                  </a:solidFill>
                  <a:latin typeface="Glacial Indifference"/>
                  <a:ea typeface="Glacial Indifference"/>
                  <a:cs typeface="Glacial Indifference"/>
                  <a:sym typeface="Glacial Indifference"/>
                </a:rPr>
                <a:t>Absence of examinee.</a:t>
              </a:r>
            </a:p>
          </p:txBody>
        </p:sp>
        <p:sp>
          <p:nvSpPr>
            <p:cNvPr id="24" name="TextBox 24"/>
            <p:cNvSpPr txBox="1"/>
            <p:nvPr/>
          </p:nvSpPr>
          <p:spPr>
            <a:xfrm>
              <a:off x="1105497" y="1502418"/>
              <a:ext cx="7576763" cy="485775"/>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49495A"/>
                  </a:solidFill>
                  <a:latin typeface="Glacial Indifference"/>
                  <a:ea typeface="Glacial Indifference"/>
                  <a:cs typeface="Glacial Indifference"/>
                  <a:sym typeface="Glacial Indifference"/>
                </a:rPr>
                <a:t>Suspicious behavior (head pose, gaze direction).</a:t>
              </a:r>
            </a:p>
          </p:txBody>
        </p:sp>
      </p:grpSp>
      <p:grpSp>
        <p:nvGrpSpPr>
          <p:cNvPr id="25" name="Group 25"/>
          <p:cNvGrpSpPr/>
          <p:nvPr/>
        </p:nvGrpSpPr>
        <p:grpSpPr>
          <a:xfrm>
            <a:off x="7813774" y="6086691"/>
            <a:ext cx="8585338" cy="2451016"/>
            <a:chOff x="0" y="0"/>
            <a:chExt cx="11447118" cy="3268021"/>
          </a:xfrm>
        </p:grpSpPr>
        <p:sp>
          <p:nvSpPr>
            <p:cNvPr id="26" name="TextBox 26"/>
            <p:cNvSpPr txBox="1"/>
            <p:nvPr/>
          </p:nvSpPr>
          <p:spPr>
            <a:xfrm>
              <a:off x="0" y="-19050"/>
              <a:ext cx="2210441" cy="543137"/>
            </a:xfrm>
            <a:prstGeom prst="rect">
              <a:avLst/>
            </a:prstGeom>
          </p:spPr>
          <p:txBody>
            <a:bodyPr lIns="0" tIns="0" rIns="0" bIns="0" rtlCol="0" anchor="t">
              <a:spAutoFit/>
            </a:bodyPr>
            <a:lstStyle/>
            <a:p>
              <a:pPr algn="l">
                <a:lnSpc>
                  <a:spcPts val="3250"/>
                </a:lnSpc>
              </a:pPr>
              <a:r>
                <a:rPr lang="en-US" sz="2600" b="1">
                  <a:solidFill>
                    <a:srgbClr val="403CCF"/>
                  </a:solidFill>
                  <a:latin typeface="Glacial Indifference Bold"/>
                  <a:ea typeface="Glacial Indifference Bold"/>
                  <a:cs typeface="Glacial Indifference Bold"/>
                  <a:sym typeface="Glacial Indifference Bold"/>
                </a:rPr>
                <a:t>Use Case</a:t>
              </a:r>
            </a:p>
          </p:txBody>
        </p:sp>
        <p:sp>
          <p:nvSpPr>
            <p:cNvPr id="27" name="TextBox 27"/>
            <p:cNvSpPr txBox="1"/>
            <p:nvPr/>
          </p:nvSpPr>
          <p:spPr>
            <a:xfrm>
              <a:off x="0" y="670983"/>
              <a:ext cx="11298291" cy="532765"/>
            </a:xfrm>
            <a:prstGeom prst="rect">
              <a:avLst/>
            </a:prstGeom>
          </p:spPr>
          <p:txBody>
            <a:bodyPr lIns="0" tIns="0" rIns="0" bIns="0" rtlCol="0" anchor="t">
              <a:spAutoFit/>
            </a:bodyPr>
            <a:lstStyle/>
            <a:p>
              <a:pPr algn="l">
                <a:lnSpc>
                  <a:spcPts val="3506"/>
                </a:lnSpc>
              </a:pPr>
              <a:r>
                <a:rPr lang="en-US" sz="2199">
                  <a:solidFill>
                    <a:srgbClr val="49495A"/>
                  </a:solidFill>
                  <a:latin typeface="Glacial Indifference"/>
                  <a:ea typeface="Glacial Indifference"/>
                  <a:cs typeface="Glacial Indifference"/>
                  <a:sym typeface="Glacial Indifference"/>
                </a:rPr>
                <a:t>Used as a core component in an online proctoring system.</a:t>
              </a:r>
            </a:p>
          </p:txBody>
        </p:sp>
        <p:sp>
          <p:nvSpPr>
            <p:cNvPr id="28" name="TextBox 28"/>
            <p:cNvSpPr txBox="1"/>
            <p:nvPr/>
          </p:nvSpPr>
          <p:spPr>
            <a:xfrm>
              <a:off x="0" y="1235499"/>
              <a:ext cx="11298291" cy="532765"/>
            </a:xfrm>
            <a:prstGeom prst="rect">
              <a:avLst/>
            </a:prstGeom>
          </p:spPr>
          <p:txBody>
            <a:bodyPr lIns="0" tIns="0" rIns="0" bIns="0" rtlCol="0" anchor="t">
              <a:spAutoFit/>
            </a:bodyPr>
            <a:lstStyle/>
            <a:p>
              <a:pPr algn="l">
                <a:lnSpc>
                  <a:spcPts val="3506"/>
                </a:lnSpc>
              </a:pPr>
              <a:r>
                <a:rPr lang="en-US" sz="2199">
                  <a:solidFill>
                    <a:srgbClr val="49495A"/>
                  </a:solidFill>
                  <a:latin typeface="Glacial Indifference"/>
                  <a:ea typeface="Glacial Indifference"/>
                  <a:cs typeface="Glacial Indifference"/>
                  <a:sym typeface="Glacial Indifference"/>
                </a:rPr>
                <a:t>Works with other models like:</a:t>
              </a:r>
            </a:p>
          </p:txBody>
        </p:sp>
        <p:sp>
          <p:nvSpPr>
            <p:cNvPr id="29" name="TextBox 29"/>
            <p:cNvSpPr txBox="1"/>
            <p:nvPr/>
          </p:nvSpPr>
          <p:spPr>
            <a:xfrm>
              <a:off x="148827" y="1809539"/>
              <a:ext cx="11298291" cy="485775"/>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49495A"/>
                  </a:solidFill>
                  <a:latin typeface="Glacial Indifference"/>
                  <a:ea typeface="Glacial Indifference"/>
                  <a:cs typeface="Glacial Indifference"/>
                  <a:sym typeface="Glacial Indifference"/>
                </a:rPr>
                <a:t>Face recognition to verify the identity of the examinee in real-time.</a:t>
              </a:r>
            </a:p>
          </p:txBody>
        </p:sp>
        <p:sp>
          <p:nvSpPr>
            <p:cNvPr id="30" name="TextBox 30"/>
            <p:cNvSpPr txBox="1"/>
            <p:nvPr/>
          </p:nvSpPr>
          <p:spPr>
            <a:xfrm>
              <a:off x="148827" y="2293296"/>
              <a:ext cx="11298291" cy="485775"/>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49495A"/>
                  </a:solidFill>
                  <a:latin typeface="Glacial Indifference"/>
                  <a:ea typeface="Glacial Indifference"/>
                  <a:cs typeface="Glacial Indifference"/>
                  <a:sym typeface="Glacial Indifference"/>
                </a:rPr>
                <a:t>Head pose estimation for detecting suspicious movements.</a:t>
              </a:r>
            </a:p>
          </p:txBody>
        </p:sp>
        <p:sp>
          <p:nvSpPr>
            <p:cNvPr id="31" name="TextBox 31"/>
            <p:cNvSpPr txBox="1"/>
            <p:nvPr/>
          </p:nvSpPr>
          <p:spPr>
            <a:xfrm>
              <a:off x="148827" y="2782246"/>
              <a:ext cx="11298291" cy="485775"/>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49495A"/>
                  </a:solidFill>
                  <a:latin typeface="Glacial Indifference"/>
                  <a:ea typeface="Glacial Indifference"/>
                  <a:cs typeface="Glacial Indifference"/>
                  <a:sym typeface="Glacial Indifference"/>
                </a:rPr>
                <a:t>Gaze detection to monitor where the examinee is looking.</a:t>
              </a:r>
            </a:p>
          </p:txBody>
        </p:sp>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TextBox 6"/>
          <p:cNvSpPr txBox="1"/>
          <p:nvPr/>
        </p:nvSpPr>
        <p:spPr>
          <a:xfrm>
            <a:off x="3856906" y="1009650"/>
            <a:ext cx="11812240" cy="926065"/>
          </a:xfrm>
          <a:prstGeom prst="rect">
            <a:avLst/>
          </a:prstGeom>
        </p:spPr>
        <p:txBody>
          <a:bodyPr lIns="0" tIns="0" rIns="0" bIns="0" rtlCol="0" anchor="t">
            <a:spAutoFit/>
          </a:bodyPr>
          <a:lstStyle/>
          <a:p>
            <a:pPr algn="l">
              <a:lnSpc>
                <a:spcPts val="7483"/>
              </a:lnSpc>
            </a:pPr>
            <a:r>
              <a:rPr lang="en-US" sz="6000" b="1" i="1">
                <a:solidFill>
                  <a:srgbClr val="2D3880"/>
                </a:solidFill>
                <a:latin typeface="Cormorant Garamond Bold Italics"/>
                <a:ea typeface="Cormorant Garamond Bold Italics"/>
                <a:cs typeface="Cormorant Garamond Bold Italics"/>
                <a:sym typeface="Cormorant Garamond Bold Italics"/>
              </a:rPr>
              <a:t>YOLOv8 for Face Detection: Why &amp; How</a:t>
            </a:r>
          </a:p>
        </p:txBody>
      </p:sp>
      <p:graphicFrame>
        <p:nvGraphicFramePr>
          <p:cNvPr id="7" name="Table 7"/>
          <p:cNvGraphicFramePr>
            <a:graphicFrameLocks noGrp="1"/>
          </p:cNvGraphicFramePr>
          <p:nvPr/>
        </p:nvGraphicFramePr>
        <p:xfrm>
          <a:off x="1028700" y="4920345"/>
          <a:ext cx="8540839" cy="4329080"/>
        </p:xfrm>
        <a:graphic>
          <a:graphicData uri="http://schemas.openxmlformats.org/drawingml/2006/table">
            <a:tbl>
              <a:tblPr/>
              <a:tblGrid>
                <a:gridCol w="1950044">
                  <a:extLst>
                    <a:ext uri="{9D8B030D-6E8A-4147-A177-3AD203B41FA5}">
                      <a16:colId xmlns:a16="http://schemas.microsoft.com/office/drawing/2014/main" val="20000"/>
                    </a:ext>
                  </a:extLst>
                </a:gridCol>
                <a:gridCol w="1565400">
                  <a:extLst>
                    <a:ext uri="{9D8B030D-6E8A-4147-A177-3AD203B41FA5}">
                      <a16:colId xmlns:a16="http://schemas.microsoft.com/office/drawing/2014/main" val="20001"/>
                    </a:ext>
                  </a:extLst>
                </a:gridCol>
                <a:gridCol w="1597793">
                  <a:extLst>
                    <a:ext uri="{9D8B030D-6E8A-4147-A177-3AD203B41FA5}">
                      <a16:colId xmlns:a16="http://schemas.microsoft.com/office/drawing/2014/main" val="20002"/>
                    </a:ext>
                  </a:extLst>
                </a:gridCol>
                <a:gridCol w="3427602">
                  <a:extLst>
                    <a:ext uri="{9D8B030D-6E8A-4147-A177-3AD203B41FA5}">
                      <a16:colId xmlns:a16="http://schemas.microsoft.com/office/drawing/2014/main" val="20003"/>
                    </a:ext>
                  </a:extLst>
                </a:gridCol>
              </a:tblGrid>
              <a:tr h="798549">
                <a:tc>
                  <a:txBody>
                    <a:bodyPr/>
                    <a:lstStyle/>
                    <a:p>
                      <a:pPr algn="l">
                        <a:lnSpc>
                          <a:spcPts val="2520"/>
                        </a:lnSpc>
                        <a:defRPr/>
                      </a:pPr>
                      <a:r>
                        <a:rPr lang="en-US" sz="1800">
                          <a:solidFill>
                            <a:srgbClr val="000000"/>
                          </a:solidFill>
                          <a:latin typeface="Canva Sans"/>
                          <a:ea typeface="Canva Sans"/>
                          <a:cs typeface="Canva Sans"/>
                          <a:sym typeface="Canva Sans"/>
                        </a:rPr>
                        <a:t>Model</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l">
                        <a:lnSpc>
                          <a:spcPts val="2520"/>
                        </a:lnSpc>
                        <a:defRPr/>
                      </a:pPr>
                      <a:r>
                        <a:rPr lang="en-US" sz="1800">
                          <a:solidFill>
                            <a:srgbClr val="000000"/>
                          </a:solidFill>
                          <a:latin typeface="Canva Sans"/>
                          <a:ea typeface="Canva Sans"/>
                          <a:cs typeface="Canva Sans"/>
                          <a:sym typeface="Canva Sans"/>
                        </a:rPr>
                        <a:t>Accuracy</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l">
                        <a:lnSpc>
                          <a:spcPts val="2520"/>
                        </a:lnSpc>
                        <a:defRPr/>
                      </a:pPr>
                      <a:r>
                        <a:rPr lang="en-US" sz="1800">
                          <a:solidFill>
                            <a:srgbClr val="000000"/>
                          </a:solidFill>
                          <a:latin typeface="Canva Sans"/>
                          <a:ea typeface="Canva Sans"/>
                          <a:cs typeface="Canva Sans"/>
                          <a:sym typeface="Canva Sans"/>
                        </a:rPr>
                        <a:t>Speed</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l">
                        <a:lnSpc>
                          <a:spcPts val="2520"/>
                        </a:lnSpc>
                        <a:defRPr/>
                      </a:pPr>
                      <a:r>
                        <a:rPr lang="en-US" sz="1800">
                          <a:solidFill>
                            <a:srgbClr val="000000"/>
                          </a:solidFill>
                          <a:latin typeface="Canva Sans"/>
                          <a:ea typeface="Canva Sans"/>
                          <a:cs typeface="Canva Sans"/>
                          <a:sym typeface="Canva Sans"/>
                        </a:rPr>
                        <a:t>Suitability for Faces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extLst>
                  <a:ext uri="{0D108BD9-81ED-4DB2-BD59-A6C34878D82A}">
                    <a16:rowId xmlns:a16="http://schemas.microsoft.com/office/drawing/2014/main" val="10000"/>
                  </a:ext>
                </a:extLst>
              </a:tr>
              <a:tr h="798549">
                <a:tc>
                  <a:txBody>
                    <a:bodyPr/>
                    <a:lstStyle/>
                    <a:p>
                      <a:pPr algn="l">
                        <a:lnSpc>
                          <a:spcPts val="2520"/>
                        </a:lnSpc>
                        <a:defRPr/>
                      </a:pPr>
                      <a:r>
                        <a:rPr lang="en-US" sz="1800">
                          <a:solidFill>
                            <a:srgbClr val="000000"/>
                          </a:solidFill>
                          <a:latin typeface="Canva Sans"/>
                          <a:ea typeface="Canva Sans"/>
                          <a:cs typeface="Canva Sans"/>
                          <a:sym typeface="Canva Sans"/>
                        </a:rPr>
                        <a:t>YOLOv8</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Canva Sans"/>
                          <a:ea typeface="Canva Sans"/>
                          <a:cs typeface="Canva Sans"/>
                          <a:sym typeface="Canva Sans"/>
                        </a:rPr>
                        <a:t>High</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Canva Sans"/>
                          <a:ea typeface="Canva Sans"/>
                          <a:cs typeface="Canva Sans"/>
                          <a:sym typeface="Canva Sans"/>
                        </a:rPr>
                        <a:t>Fast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Canva Sans"/>
                          <a:ea typeface="Canva Sans"/>
                          <a:cs typeface="Canva Sans"/>
                          <a:sym typeface="Canva Sans"/>
                        </a:rPr>
                        <a:t>Best overall</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98549">
                <a:tc>
                  <a:txBody>
                    <a:bodyPr/>
                    <a:lstStyle/>
                    <a:p>
                      <a:pPr algn="l">
                        <a:lnSpc>
                          <a:spcPts val="2520"/>
                        </a:lnSpc>
                        <a:defRPr/>
                      </a:pPr>
                      <a:r>
                        <a:rPr lang="en-US" sz="1800">
                          <a:solidFill>
                            <a:srgbClr val="000000"/>
                          </a:solidFill>
                          <a:latin typeface="Canva Sans"/>
                          <a:ea typeface="Canva Sans"/>
                          <a:cs typeface="Canva Sans"/>
                          <a:sym typeface="Canva Sans"/>
                        </a:rPr>
                        <a:t>YOLOv5</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Canva Sans"/>
                          <a:ea typeface="Canva Sans"/>
                          <a:cs typeface="Canva Sans"/>
                          <a:sym typeface="Canva Sans"/>
                        </a:rPr>
                        <a:t>Good</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Canva Sans"/>
                          <a:ea typeface="Canva Sans"/>
                          <a:cs typeface="Canva Sans"/>
                          <a:sym typeface="Canva Sans"/>
                        </a:rPr>
                        <a:t>Fast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Canva Sans"/>
                          <a:ea typeface="Canva Sans"/>
                          <a:cs typeface="Canva Sans"/>
                          <a:sym typeface="Canva Sans"/>
                        </a:rPr>
                        <a:t>Slightly lower performance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2"/>
                  </a:ext>
                </a:extLst>
              </a:tr>
              <a:tr h="798549">
                <a:tc>
                  <a:txBody>
                    <a:bodyPr/>
                    <a:lstStyle/>
                    <a:p>
                      <a:pPr algn="l">
                        <a:lnSpc>
                          <a:spcPts val="2520"/>
                        </a:lnSpc>
                        <a:defRPr/>
                      </a:pPr>
                      <a:r>
                        <a:rPr lang="en-US" sz="1800">
                          <a:solidFill>
                            <a:srgbClr val="000000"/>
                          </a:solidFill>
                          <a:latin typeface="Canva Sans"/>
                          <a:ea typeface="Canva Sans"/>
                          <a:cs typeface="Canva Sans"/>
                          <a:sym typeface="Canva Sans"/>
                        </a:rPr>
                        <a:t>Faster R-CNN</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Canva Sans"/>
                          <a:ea typeface="Canva Sans"/>
                          <a:cs typeface="Canva Sans"/>
                          <a:sym typeface="Canva Sans"/>
                        </a:rPr>
                        <a:t>Very high</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Canva Sans"/>
                          <a:ea typeface="Canva Sans"/>
                          <a:cs typeface="Canva Sans"/>
                          <a:sym typeface="Canva Sans"/>
                        </a:rPr>
                        <a:t>Slow</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Canva Sans"/>
                          <a:ea typeface="Canva Sans"/>
                          <a:cs typeface="Canva Sans"/>
                          <a:sym typeface="Canva Sans"/>
                        </a:rPr>
                        <a:t>Too slow for real-time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134884">
                <a:tc>
                  <a:txBody>
                    <a:bodyPr/>
                    <a:lstStyle/>
                    <a:p>
                      <a:pPr algn="l">
                        <a:lnSpc>
                          <a:spcPts val="2520"/>
                        </a:lnSpc>
                        <a:defRPr/>
                      </a:pPr>
                      <a:r>
                        <a:rPr lang="en-US" sz="1800">
                          <a:solidFill>
                            <a:srgbClr val="000000"/>
                          </a:solidFill>
                          <a:latin typeface="Canva Sans"/>
                          <a:ea typeface="Canva Sans"/>
                          <a:cs typeface="Canva Sans"/>
                          <a:sym typeface="Canva Sans"/>
                        </a:rPr>
                        <a:t>SSD</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Canva Sans"/>
                          <a:ea typeface="Canva Sans"/>
                          <a:cs typeface="Canva Sans"/>
                          <a:sym typeface="Canva Sans"/>
                        </a:rPr>
                        <a:t>Moderate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Canva Sans"/>
                          <a:ea typeface="Canva Sans"/>
                          <a:cs typeface="Canva Sans"/>
                          <a:sym typeface="Canva Sans"/>
                        </a:rPr>
                        <a:t>Moderate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520"/>
                        </a:lnSpc>
                        <a:defRPr/>
                      </a:pPr>
                      <a:r>
                        <a:rPr lang="en-US" sz="1800">
                          <a:solidFill>
                            <a:srgbClr val="000000"/>
                          </a:solidFill>
                          <a:latin typeface="Canva Sans"/>
                          <a:ea typeface="Canva Sans"/>
                          <a:cs typeface="Canva Sans"/>
                          <a:sym typeface="Canva Sans"/>
                        </a:rPr>
                        <a:t>Lower accuracy for small faces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8" name="Freeform 8"/>
          <p:cNvSpPr/>
          <p:nvPr/>
        </p:nvSpPr>
        <p:spPr>
          <a:xfrm flipH="1" flipV="1">
            <a:off x="14127546" y="23731"/>
            <a:ext cx="4160454" cy="1762519"/>
          </a:xfrm>
          <a:custGeom>
            <a:avLst/>
            <a:gdLst/>
            <a:ahLst/>
            <a:cxnLst/>
            <a:rect l="l" t="t" r="r" b="b"/>
            <a:pathLst>
              <a:path w="4160454" h="1762519">
                <a:moveTo>
                  <a:pt x="4160454" y="1762520"/>
                </a:moveTo>
                <a:lnTo>
                  <a:pt x="0" y="1762520"/>
                </a:lnTo>
                <a:lnTo>
                  <a:pt x="0" y="0"/>
                </a:lnTo>
                <a:lnTo>
                  <a:pt x="4160454" y="0"/>
                </a:lnTo>
                <a:lnTo>
                  <a:pt x="4160454" y="176252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flipV="1">
            <a:off x="0" y="23130"/>
            <a:ext cx="4161873" cy="1763121"/>
          </a:xfrm>
          <a:custGeom>
            <a:avLst/>
            <a:gdLst/>
            <a:ahLst/>
            <a:cxnLst/>
            <a:rect l="l" t="t" r="r" b="b"/>
            <a:pathLst>
              <a:path w="4161873" h="1763121">
                <a:moveTo>
                  <a:pt x="0" y="1763121"/>
                </a:moveTo>
                <a:lnTo>
                  <a:pt x="4161873" y="1763121"/>
                </a:lnTo>
                <a:lnTo>
                  <a:pt x="4161873" y="0"/>
                </a:lnTo>
                <a:lnTo>
                  <a:pt x="0" y="0"/>
                </a:lnTo>
                <a:lnTo>
                  <a:pt x="0" y="1763121"/>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a:off x="992237" y="2777839"/>
            <a:ext cx="8151762" cy="2079892"/>
            <a:chOff x="0" y="0"/>
            <a:chExt cx="10869017" cy="2773190"/>
          </a:xfrm>
        </p:grpSpPr>
        <p:sp>
          <p:nvSpPr>
            <p:cNvPr id="11" name="TextBox 11"/>
            <p:cNvSpPr txBox="1"/>
            <p:nvPr/>
          </p:nvSpPr>
          <p:spPr>
            <a:xfrm>
              <a:off x="0" y="-66675"/>
              <a:ext cx="10869017" cy="902153"/>
            </a:xfrm>
            <a:prstGeom prst="rect">
              <a:avLst/>
            </a:prstGeom>
          </p:spPr>
          <p:txBody>
            <a:bodyPr lIns="0" tIns="0" rIns="0" bIns="0" rtlCol="0" anchor="t">
              <a:spAutoFit/>
            </a:bodyPr>
            <a:lstStyle/>
            <a:p>
              <a:pPr marL="269578" lvl="1" indent="-134789" algn="l">
                <a:lnSpc>
                  <a:spcPts val="2911"/>
                </a:lnSpc>
                <a:buFont typeface="Arial"/>
                <a:buChar char="•"/>
              </a:pPr>
              <a:r>
                <a:rPr lang="en-US" sz="1787">
                  <a:solidFill>
                    <a:srgbClr val="49495A"/>
                  </a:solidFill>
                  <a:latin typeface="Open Sans"/>
                  <a:ea typeface="Open Sans"/>
                  <a:cs typeface="Open Sans"/>
                  <a:sym typeface="Open Sans"/>
                </a:rPr>
                <a:t>Faster and more accurate than YOLOv5, Faster R-CNN, and SSD on small, moving targets.</a:t>
              </a:r>
            </a:p>
          </p:txBody>
        </p:sp>
        <p:sp>
          <p:nvSpPr>
            <p:cNvPr id="12" name="TextBox 12"/>
            <p:cNvSpPr txBox="1"/>
            <p:nvPr/>
          </p:nvSpPr>
          <p:spPr>
            <a:xfrm>
              <a:off x="0" y="900963"/>
              <a:ext cx="10869017" cy="419553"/>
            </a:xfrm>
            <a:prstGeom prst="rect">
              <a:avLst/>
            </a:prstGeom>
          </p:spPr>
          <p:txBody>
            <a:bodyPr lIns="0" tIns="0" rIns="0" bIns="0" rtlCol="0" anchor="t">
              <a:spAutoFit/>
            </a:bodyPr>
            <a:lstStyle/>
            <a:p>
              <a:pPr marL="269578" lvl="1" indent="-134789" algn="l">
                <a:lnSpc>
                  <a:spcPts val="2911"/>
                </a:lnSpc>
                <a:buFont typeface="Arial"/>
                <a:buChar char="•"/>
              </a:pPr>
              <a:r>
                <a:rPr lang="en-US" sz="1787">
                  <a:solidFill>
                    <a:srgbClr val="49495A"/>
                  </a:solidFill>
                  <a:latin typeface="Open Sans"/>
                  <a:ea typeface="Open Sans"/>
                  <a:cs typeface="Open Sans"/>
                  <a:sym typeface="Open Sans"/>
                </a:rPr>
                <a:t>Real-time inference: 50+ FPS at 640×640 image size.</a:t>
              </a:r>
            </a:p>
          </p:txBody>
        </p:sp>
        <p:sp>
          <p:nvSpPr>
            <p:cNvPr id="13" name="TextBox 13"/>
            <p:cNvSpPr txBox="1"/>
            <p:nvPr/>
          </p:nvSpPr>
          <p:spPr>
            <a:xfrm>
              <a:off x="0" y="1386000"/>
              <a:ext cx="10869017" cy="419553"/>
            </a:xfrm>
            <a:prstGeom prst="rect">
              <a:avLst/>
            </a:prstGeom>
          </p:spPr>
          <p:txBody>
            <a:bodyPr lIns="0" tIns="0" rIns="0" bIns="0" rtlCol="0" anchor="t">
              <a:spAutoFit/>
            </a:bodyPr>
            <a:lstStyle/>
            <a:p>
              <a:pPr marL="269578" lvl="1" indent="-134789" algn="l">
                <a:lnSpc>
                  <a:spcPts val="2911"/>
                </a:lnSpc>
                <a:buFont typeface="Arial"/>
                <a:buChar char="•"/>
              </a:pPr>
              <a:r>
                <a:rPr lang="en-US" sz="1787">
                  <a:solidFill>
                    <a:srgbClr val="49495A"/>
                  </a:solidFill>
                  <a:latin typeface="Open Sans"/>
                  <a:ea typeface="Open Sans"/>
                  <a:cs typeface="Open Sans"/>
                  <a:sym typeface="Open Sans"/>
                </a:rPr>
                <a:t>Native support for fine-tuning and transfer learning.</a:t>
              </a:r>
            </a:p>
          </p:txBody>
        </p:sp>
        <p:sp>
          <p:nvSpPr>
            <p:cNvPr id="14" name="TextBox 14"/>
            <p:cNvSpPr txBox="1"/>
            <p:nvPr/>
          </p:nvSpPr>
          <p:spPr>
            <a:xfrm>
              <a:off x="0" y="1871036"/>
              <a:ext cx="10869017" cy="902153"/>
            </a:xfrm>
            <a:prstGeom prst="rect">
              <a:avLst/>
            </a:prstGeom>
          </p:spPr>
          <p:txBody>
            <a:bodyPr lIns="0" tIns="0" rIns="0" bIns="0" rtlCol="0" anchor="t">
              <a:spAutoFit/>
            </a:bodyPr>
            <a:lstStyle/>
            <a:p>
              <a:pPr marL="269578" lvl="1" indent="-134789" algn="l">
                <a:lnSpc>
                  <a:spcPts val="2911"/>
                </a:lnSpc>
                <a:buFont typeface="Arial"/>
                <a:buChar char="•"/>
              </a:pPr>
              <a:r>
                <a:rPr lang="en-US" sz="1787">
                  <a:solidFill>
                    <a:srgbClr val="49495A"/>
                  </a:solidFill>
                  <a:latin typeface="Open Sans"/>
                  <a:ea typeface="Open Sans"/>
                  <a:cs typeface="Open Sans"/>
                  <a:sym typeface="Open Sans"/>
                </a:rPr>
                <a:t>Lightweight variant YOLOv8n balances speed and accuracy for live webcam use.</a:t>
              </a:r>
            </a:p>
          </p:txBody>
        </p:sp>
      </p:gr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D3880"/>
                </a:solidFill>
                <a:latin typeface="Canva Sans"/>
                <a:ea typeface="Canva Sans"/>
                <a:cs typeface="Canva Sans"/>
                <a:sym typeface="Canva Sans"/>
              </a:rPr>
              <a:t>16</a:t>
            </a:r>
          </a:p>
        </p:txBody>
      </p:sp>
      <p:sp>
        <p:nvSpPr>
          <p:cNvPr id="16" name="TextBox 16"/>
          <p:cNvSpPr txBox="1"/>
          <p:nvPr/>
        </p:nvSpPr>
        <p:spPr>
          <a:xfrm>
            <a:off x="10612269" y="2185238"/>
            <a:ext cx="4541174" cy="540999"/>
          </a:xfrm>
          <a:prstGeom prst="rect">
            <a:avLst/>
          </a:prstGeom>
        </p:spPr>
        <p:txBody>
          <a:bodyPr lIns="0" tIns="0" rIns="0" bIns="0" rtlCol="0" anchor="t">
            <a:spAutoFit/>
          </a:bodyPr>
          <a:lstStyle/>
          <a:p>
            <a:pPr algn="l">
              <a:lnSpc>
                <a:spcPts val="4365"/>
              </a:lnSpc>
            </a:pPr>
            <a:r>
              <a:rPr lang="en-US" sz="3500" b="1" i="1">
                <a:solidFill>
                  <a:srgbClr val="403CCF"/>
                </a:solidFill>
                <a:latin typeface="Cormorant Garamond Bold Italics"/>
                <a:ea typeface="Cormorant Garamond Bold Italics"/>
                <a:cs typeface="Cormorant Garamond Bold Italics"/>
                <a:sym typeface="Cormorant Garamond Bold Italics"/>
              </a:rPr>
              <a:t>Dataset &amp; Preprocessing</a:t>
            </a:r>
          </a:p>
        </p:txBody>
      </p:sp>
      <p:sp>
        <p:nvSpPr>
          <p:cNvPr id="17" name="TextBox 17"/>
          <p:cNvSpPr txBox="1"/>
          <p:nvPr/>
        </p:nvSpPr>
        <p:spPr>
          <a:xfrm>
            <a:off x="10612269" y="2837540"/>
            <a:ext cx="5210328" cy="375602"/>
          </a:xfrm>
          <a:prstGeom prst="rect">
            <a:avLst/>
          </a:prstGeom>
        </p:spPr>
        <p:txBody>
          <a:bodyPr lIns="0" tIns="0" rIns="0" bIns="0" rtlCol="0" anchor="t">
            <a:spAutoFit/>
          </a:bodyPr>
          <a:lstStyle/>
          <a:p>
            <a:pPr algn="l">
              <a:lnSpc>
                <a:spcPts val="2937"/>
              </a:lnSpc>
            </a:pPr>
            <a:r>
              <a:rPr lang="en-US" sz="2350">
                <a:solidFill>
                  <a:srgbClr val="615EDB"/>
                </a:solidFill>
                <a:latin typeface="Glacial Indifference"/>
                <a:ea typeface="Glacial Indifference"/>
                <a:cs typeface="Glacial Indifference"/>
                <a:sym typeface="Glacial Indifference"/>
              </a:rPr>
              <a:t>Dataset Overview</a:t>
            </a:r>
          </a:p>
        </p:txBody>
      </p:sp>
      <p:sp>
        <p:nvSpPr>
          <p:cNvPr id="18" name="TextBox 18"/>
          <p:cNvSpPr txBox="1"/>
          <p:nvPr/>
        </p:nvSpPr>
        <p:spPr>
          <a:xfrm>
            <a:off x="10612269" y="3184568"/>
            <a:ext cx="7310607" cy="35038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Source: WIDER FACE dataset</a:t>
            </a:r>
          </a:p>
        </p:txBody>
      </p:sp>
      <p:sp>
        <p:nvSpPr>
          <p:cNvPr id="19" name="TextBox 19"/>
          <p:cNvSpPr txBox="1"/>
          <p:nvPr/>
        </p:nvSpPr>
        <p:spPr>
          <a:xfrm>
            <a:off x="10612269" y="3548345"/>
            <a:ext cx="7310607" cy="35038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Total images: 32,203</a:t>
            </a:r>
          </a:p>
        </p:txBody>
      </p:sp>
      <p:sp>
        <p:nvSpPr>
          <p:cNvPr id="20" name="TextBox 20"/>
          <p:cNvSpPr txBox="1"/>
          <p:nvPr/>
        </p:nvSpPr>
        <p:spPr>
          <a:xfrm>
            <a:off x="10612269" y="3912122"/>
            <a:ext cx="7310607" cy="35038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Annotated faces: 393,703</a:t>
            </a:r>
          </a:p>
        </p:txBody>
      </p:sp>
      <p:sp>
        <p:nvSpPr>
          <p:cNvPr id="21" name="TextBox 21"/>
          <p:cNvSpPr txBox="1"/>
          <p:nvPr/>
        </p:nvSpPr>
        <p:spPr>
          <a:xfrm>
            <a:off x="10612269" y="4275900"/>
            <a:ext cx="7310607" cy="35038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Features:</a:t>
            </a:r>
          </a:p>
        </p:txBody>
      </p:sp>
      <p:sp>
        <p:nvSpPr>
          <p:cNvPr id="22" name="TextBox 22"/>
          <p:cNvSpPr txBox="1"/>
          <p:nvPr/>
        </p:nvSpPr>
        <p:spPr>
          <a:xfrm>
            <a:off x="10612269" y="4639677"/>
            <a:ext cx="7310607" cy="350383"/>
          </a:xfrm>
          <a:prstGeom prst="rect">
            <a:avLst/>
          </a:prstGeom>
        </p:spPr>
        <p:txBody>
          <a:bodyPr lIns="0" tIns="0" rIns="0" bIns="0" rtlCol="0" anchor="t">
            <a:spAutoFit/>
          </a:bodyPr>
          <a:lstStyle/>
          <a:p>
            <a:pPr marL="619830" lvl="2" indent="-20661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Diverse lighting, poses, occlusions, expressions, crowd density</a:t>
            </a:r>
          </a:p>
        </p:txBody>
      </p:sp>
      <p:sp>
        <p:nvSpPr>
          <p:cNvPr id="23" name="TextBox 23"/>
          <p:cNvSpPr txBox="1"/>
          <p:nvPr/>
        </p:nvSpPr>
        <p:spPr>
          <a:xfrm>
            <a:off x="10624718" y="5275189"/>
            <a:ext cx="5201455" cy="375602"/>
          </a:xfrm>
          <a:prstGeom prst="rect">
            <a:avLst/>
          </a:prstGeom>
        </p:spPr>
        <p:txBody>
          <a:bodyPr lIns="0" tIns="0" rIns="0" bIns="0" rtlCol="0" anchor="t">
            <a:spAutoFit/>
          </a:bodyPr>
          <a:lstStyle/>
          <a:p>
            <a:pPr algn="l">
              <a:lnSpc>
                <a:spcPts val="2937"/>
              </a:lnSpc>
            </a:pPr>
            <a:r>
              <a:rPr lang="en-US" sz="2350">
                <a:solidFill>
                  <a:srgbClr val="615EDB"/>
                </a:solidFill>
                <a:latin typeface="Glacial Indifference"/>
                <a:ea typeface="Glacial Indifference"/>
                <a:cs typeface="Glacial Indifference"/>
                <a:sym typeface="Glacial Indifference"/>
              </a:rPr>
              <a:t>Label Format</a:t>
            </a:r>
          </a:p>
        </p:txBody>
      </p:sp>
      <p:sp>
        <p:nvSpPr>
          <p:cNvPr id="24" name="TextBox 24"/>
          <p:cNvSpPr txBox="1"/>
          <p:nvPr/>
        </p:nvSpPr>
        <p:spPr>
          <a:xfrm>
            <a:off x="10612269" y="5622217"/>
            <a:ext cx="7298157" cy="35038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YOLO format: </a:t>
            </a:r>
            <a:r>
              <a:rPr lang="en-US" sz="1787" b="1">
                <a:solidFill>
                  <a:srgbClr val="49495A"/>
                </a:solidFill>
                <a:latin typeface="Glacial Indifference Bold"/>
                <a:ea typeface="Glacial Indifference Bold"/>
                <a:cs typeface="Glacial Indifference Bold"/>
                <a:sym typeface="Glacial Indifference Bold"/>
              </a:rPr>
              <a:t>class_id x_center y_center width height</a:t>
            </a:r>
          </a:p>
        </p:txBody>
      </p:sp>
      <p:sp>
        <p:nvSpPr>
          <p:cNvPr id="25" name="TextBox 25"/>
          <p:cNvSpPr txBox="1"/>
          <p:nvPr/>
        </p:nvSpPr>
        <p:spPr>
          <a:xfrm>
            <a:off x="10624718" y="6096425"/>
            <a:ext cx="7298157" cy="35038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All values normalized to [0,1] range</a:t>
            </a:r>
          </a:p>
        </p:txBody>
      </p:sp>
      <p:sp>
        <p:nvSpPr>
          <p:cNvPr id="26" name="TextBox 26"/>
          <p:cNvSpPr txBox="1"/>
          <p:nvPr/>
        </p:nvSpPr>
        <p:spPr>
          <a:xfrm>
            <a:off x="10624718" y="6732558"/>
            <a:ext cx="5210328" cy="375602"/>
          </a:xfrm>
          <a:prstGeom prst="rect">
            <a:avLst/>
          </a:prstGeom>
        </p:spPr>
        <p:txBody>
          <a:bodyPr lIns="0" tIns="0" rIns="0" bIns="0" rtlCol="0" anchor="t">
            <a:spAutoFit/>
          </a:bodyPr>
          <a:lstStyle/>
          <a:p>
            <a:pPr algn="l">
              <a:lnSpc>
                <a:spcPts val="2937"/>
              </a:lnSpc>
            </a:pPr>
            <a:r>
              <a:rPr lang="en-US" sz="2350">
                <a:solidFill>
                  <a:srgbClr val="615EDB"/>
                </a:solidFill>
                <a:latin typeface="Glacial Indifference"/>
                <a:ea typeface="Glacial Indifference"/>
                <a:cs typeface="Glacial Indifference"/>
                <a:sym typeface="Glacial Indifference"/>
              </a:rPr>
              <a:t>Image Processing</a:t>
            </a:r>
          </a:p>
        </p:txBody>
      </p:sp>
      <p:sp>
        <p:nvSpPr>
          <p:cNvPr id="27" name="TextBox 27"/>
          <p:cNvSpPr txBox="1"/>
          <p:nvPr/>
        </p:nvSpPr>
        <p:spPr>
          <a:xfrm>
            <a:off x="10624718" y="7079586"/>
            <a:ext cx="7310607" cy="35038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Resized to 640×640 pixels</a:t>
            </a:r>
          </a:p>
        </p:txBody>
      </p:sp>
      <p:sp>
        <p:nvSpPr>
          <p:cNvPr id="28" name="TextBox 28"/>
          <p:cNvSpPr txBox="1"/>
          <p:nvPr/>
        </p:nvSpPr>
        <p:spPr>
          <a:xfrm>
            <a:off x="10624718" y="7568379"/>
            <a:ext cx="7310607" cy="35038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Color space preserved as RGB</a:t>
            </a:r>
          </a:p>
        </p:txBody>
      </p:sp>
      <p:sp>
        <p:nvSpPr>
          <p:cNvPr id="29" name="TextBox 29"/>
          <p:cNvSpPr txBox="1"/>
          <p:nvPr/>
        </p:nvSpPr>
        <p:spPr>
          <a:xfrm>
            <a:off x="10624718" y="8057172"/>
            <a:ext cx="7310607" cy="35038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Data verified for integrity</a:t>
            </a:r>
          </a:p>
        </p:txBody>
      </p:sp>
      <p:sp>
        <p:nvSpPr>
          <p:cNvPr id="30" name="TextBox 30"/>
          <p:cNvSpPr txBox="1"/>
          <p:nvPr/>
        </p:nvSpPr>
        <p:spPr>
          <a:xfrm>
            <a:off x="10624718" y="8545967"/>
            <a:ext cx="7310607" cy="712333"/>
          </a:xfrm>
          <a:prstGeom prst="rect">
            <a:avLst/>
          </a:prstGeom>
        </p:spPr>
        <p:txBody>
          <a:bodyPr lIns="0" tIns="0" rIns="0" bIns="0" rtlCol="0" anchor="t">
            <a:spAutoFit/>
          </a:bodyPr>
          <a:lstStyle/>
          <a:p>
            <a:pPr marL="269579" lvl="1" indent="-134790" algn="l">
              <a:lnSpc>
                <a:spcPts val="2911"/>
              </a:lnSpc>
              <a:buFont typeface="Arial"/>
              <a:buChar char="•"/>
            </a:pPr>
            <a:r>
              <a:rPr lang="en-US" sz="1787">
                <a:solidFill>
                  <a:srgbClr val="49495A"/>
                </a:solidFill>
                <a:latin typeface="Glacial Indifference"/>
                <a:ea typeface="Glacial Indifference"/>
                <a:cs typeface="Glacial Indifference"/>
                <a:sym typeface="Glacial Indifference"/>
              </a:rPr>
              <a:t>Augmentations: flips, HSV shifts, scaling, rotation — added to improve model robustness to lighting, angles, and face positions.</a:t>
            </a:r>
          </a:p>
        </p:txBody>
      </p:sp>
      <p:sp>
        <p:nvSpPr>
          <p:cNvPr id="31" name="TextBox 31"/>
          <p:cNvSpPr txBox="1"/>
          <p:nvPr/>
        </p:nvSpPr>
        <p:spPr>
          <a:xfrm>
            <a:off x="1028700" y="2185238"/>
            <a:ext cx="4541174" cy="540999"/>
          </a:xfrm>
          <a:prstGeom prst="rect">
            <a:avLst/>
          </a:prstGeom>
        </p:spPr>
        <p:txBody>
          <a:bodyPr lIns="0" tIns="0" rIns="0" bIns="0" rtlCol="0" anchor="t">
            <a:spAutoFit/>
          </a:bodyPr>
          <a:lstStyle/>
          <a:p>
            <a:pPr algn="l">
              <a:lnSpc>
                <a:spcPts val="4365"/>
              </a:lnSpc>
            </a:pPr>
            <a:r>
              <a:rPr lang="en-US" sz="3500" b="1" i="1">
                <a:solidFill>
                  <a:srgbClr val="403CCF"/>
                </a:solidFill>
                <a:latin typeface="Cormorant Garamond Bold Italics"/>
                <a:ea typeface="Cormorant Garamond Bold Italics"/>
                <a:cs typeface="Cormorant Garamond Bold Italics"/>
                <a:sym typeface="Cormorant Garamond Bold Italics"/>
              </a:rPr>
              <a:t>Why Choose YOLOv8?</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Freeform 6" descr="preencoded.png"/>
          <p:cNvSpPr/>
          <p:nvPr/>
        </p:nvSpPr>
        <p:spPr>
          <a:xfrm>
            <a:off x="1028700" y="2067817"/>
            <a:ext cx="1035223" cy="4652368"/>
          </a:xfrm>
          <a:custGeom>
            <a:avLst/>
            <a:gdLst/>
            <a:ahLst/>
            <a:cxnLst/>
            <a:rect l="l" t="t" r="r" b="b"/>
            <a:pathLst>
              <a:path w="1035223" h="4652368">
                <a:moveTo>
                  <a:pt x="0" y="0"/>
                </a:moveTo>
                <a:lnTo>
                  <a:pt x="1035223" y="0"/>
                </a:lnTo>
                <a:lnTo>
                  <a:pt x="1035223" y="4652368"/>
                </a:lnTo>
                <a:lnTo>
                  <a:pt x="0" y="4652368"/>
                </a:lnTo>
                <a:lnTo>
                  <a:pt x="0" y="0"/>
                </a:lnTo>
                <a:close/>
              </a:path>
            </a:pathLst>
          </a:custGeom>
          <a:blipFill>
            <a:blip r:embed="rId2"/>
            <a:stretch>
              <a:fillRect l="-8478" r="-8478"/>
            </a:stretch>
          </a:blipFill>
        </p:spPr>
        <p:txBody>
          <a:bodyPr/>
          <a:lstStyle/>
          <a:p>
            <a:endParaRPr lang="en-US"/>
          </a:p>
        </p:txBody>
      </p:sp>
      <p:sp>
        <p:nvSpPr>
          <p:cNvPr id="7" name="TextBox 7"/>
          <p:cNvSpPr txBox="1"/>
          <p:nvPr/>
        </p:nvSpPr>
        <p:spPr>
          <a:xfrm>
            <a:off x="2270942" y="2289721"/>
            <a:ext cx="2588186" cy="378520"/>
          </a:xfrm>
          <a:prstGeom prst="rect">
            <a:avLst/>
          </a:prstGeom>
        </p:spPr>
        <p:txBody>
          <a:bodyPr lIns="0" tIns="0" rIns="0" bIns="0" rtlCol="0" anchor="t">
            <a:spAutoFit/>
          </a:bodyPr>
          <a:lstStyle/>
          <a:p>
            <a:pPr algn="l">
              <a:lnSpc>
                <a:spcPts val="3064"/>
              </a:lnSpc>
            </a:pPr>
            <a:r>
              <a:rPr lang="en-US" sz="2412">
                <a:solidFill>
                  <a:srgbClr val="49495A"/>
                </a:solidFill>
                <a:latin typeface="Glacial Indifference"/>
                <a:ea typeface="Glacial Indifference"/>
                <a:cs typeface="Glacial Indifference"/>
                <a:sym typeface="Glacial Indifference"/>
              </a:rPr>
              <a:t>Training Setup</a:t>
            </a:r>
          </a:p>
        </p:txBody>
      </p:sp>
      <p:sp>
        <p:nvSpPr>
          <p:cNvPr id="8" name="TextBox 8"/>
          <p:cNvSpPr txBox="1"/>
          <p:nvPr/>
        </p:nvSpPr>
        <p:spPr>
          <a:xfrm>
            <a:off x="2270942" y="2744092"/>
            <a:ext cx="6873058" cy="785495"/>
          </a:xfrm>
          <a:prstGeom prst="rect">
            <a:avLst/>
          </a:prstGeom>
        </p:spPr>
        <p:txBody>
          <a:bodyPr lIns="0" tIns="0" rIns="0" bIns="0" rtlCol="0" anchor="t">
            <a:spAutoFit/>
          </a:bodyPr>
          <a:lstStyle/>
          <a:p>
            <a:pPr marL="297854" lvl="1" indent="-148927" algn="l">
              <a:lnSpc>
                <a:spcPts val="3159"/>
              </a:lnSpc>
              <a:buFont typeface="Arial"/>
              <a:buChar char="•"/>
            </a:pPr>
            <a:r>
              <a:rPr lang="en-US" sz="1974">
                <a:solidFill>
                  <a:srgbClr val="49495A"/>
                </a:solidFill>
                <a:latin typeface="Glacial Indifference"/>
                <a:ea typeface="Glacial Indifference"/>
                <a:cs typeface="Glacial Indifference"/>
                <a:sym typeface="Glacial Indifference"/>
              </a:rPr>
              <a:t>Base model: </a:t>
            </a:r>
            <a:r>
              <a:rPr lang="en-US" sz="1974" u="sng">
                <a:solidFill>
                  <a:srgbClr val="403CCF"/>
                </a:solidFill>
                <a:latin typeface="Glacial Indifference"/>
                <a:ea typeface="Glacial Indifference"/>
                <a:cs typeface="Glacial Indifference"/>
                <a:sym typeface="Glacial Indifference"/>
                <a:hlinkClick r:id="rId3" tooltip="http://yolov8n-face-lindevs.pt"/>
              </a:rPr>
              <a:t>yolov8n-face-lindevs.pt</a:t>
            </a:r>
            <a:r>
              <a:rPr lang="en-US" sz="1974">
                <a:solidFill>
                  <a:srgbClr val="49495A"/>
                </a:solidFill>
                <a:latin typeface="Glacial Indifference"/>
                <a:ea typeface="Glacial Indifference"/>
                <a:cs typeface="Glacial Indifference"/>
                <a:sym typeface="Glacial Indifference"/>
              </a:rPr>
              <a:t> (pre-trained face-specific weights)</a:t>
            </a:r>
          </a:p>
        </p:txBody>
      </p:sp>
      <p:sp>
        <p:nvSpPr>
          <p:cNvPr id="9" name="TextBox 9"/>
          <p:cNvSpPr txBox="1"/>
          <p:nvPr/>
        </p:nvSpPr>
        <p:spPr>
          <a:xfrm>
            <a:off x="2270942" y="3599260"/>
            <a:ext cx="6873058" cy="385445"/>
          </a:xfrm>
          <a:prstGeom prst="rect">
            <a:avLst/>
          </a:prstGeom>
        </p:spPr>
        <p:txBody>
          <a:bodyPr lIns="0" tIns="0" rIns="0" bIns="0" rtlCol="0" anchor="t">
            <a:spAutoFit/>
          </a:bodyPr>
          <a:lstStyle/>
          <a:p>
            <a:pPr marL="297854" lvl="1" indent="-148927" algn="l">
              <a:lnSpc>
                <a:spcPts val="3159"/>
              </a:lnSpc>
              <a:buFont typeface="Arial"/>
              <a:buChar char="•"/>
            </a:pPr>
            <a:r>
              <a:rPr lang="en-US" sz="1974">
                <a:solidFill>
                  <a:srgbClr val="49495A"/>
                </a:solidFill>
                <a:latin typeface="Glacial Indifference"/>
                <a:ea typeface="Glacial Indifference"/>
                <a:cs typeface="Glacial Indifference"/>
                <a:sym typeface="Glacial Indifference"/>
              </a:rPr>
              <a:t>Framework: Ultralytics YOLOv8</a:t>
            </a:r>
          </a:p>
        </p:txBody>
      </p:sp>
      <p:sp>
        <p:nvSpPr>
          <p:cNvPr id="10" name="TextBox 10"/>
          <p:cNvSpPr txBox="1"/>
          <p:nvPr/>
        </p:nvSpPr>
        <p:spPr>
          <a:xfrm>
            <a:off x="2270942" y="4068961"/>
            <a:ext cx="6873058" cy="385445"/>
          </a:xfrm>
          <a:prstGeom prst="rect">
            <a:avLst/>
          </a:prstGeom>
        </p:spPr>
        <p:txBody>
          <a:bodyPr lIns="0" tIns="0" rIns="0" bIns="0" rtlCol="0" anchor="t">
            <a:spAutoFit/>
          </a:bodyPr>
          <a:lstStyle/>
          <a:p>
            <a:pPr marL="297854" lvl="1" indent="-148927" algn="l">
              <a:lnSpc>
                <a:spcPts val="3159"/>
              </a:lnSpc>
              <a:buFont typeface="Arial"/>
              <a:buChar char="•"/>
            </a:pPr>
            <a:r>
              <a:rPr lang="en-US" sz="1974">
                <a:solidFill>
                  <a:srgbClr val="49495A"/>
                </a:solidFill>
                <a:latin typeface="Glacial Indifference"/>
                <a:ea typeface="Glacial Indifference"/>
                <a:cs typeface="Glacial Indifference"/>
                <a:sym typeface="Glacial Indifference"/>
              </a:rPr>
              <a:t>Optimizer: SGD</a:t>
            </a:r>
          </a:p>
        </p:txBody>
      </p:sp>
      <p:sp>
        <p:nvSpPr>
          <p:cNvPr id="11" name="TextBox 11"/>
          <p:cNvSpPr txBox="1"/>
          <p:nvPr/>
        </p:nvSpPr>
        <p:spPr>
          <a:xfrm>
            <a:off x="2270942" y="4538662"/>
            <a:ext cx="6873058" cy="385445"/>
          </a:xfrm>
          <a:prstGeom prst="rect">
            <a:avLst/>
          </a:prstGeom>
        </p:spPr>
        <p:txBody>
          <a:bodyPr lIns="0" tIns="0" rIns="0" bIns="0" rtlCol="0" anchor="t">
            <a:spAutoFit/>
          </a:bodyPr>
          <a:lstStyle/>
          <a:p>
            <a:pPr marL="297854" lvl="1" indent="-148927" algn="l">
              <a:lnSpc>
                <a:spcPts val="3159"/>
              </a:lnSpc>
              <a:buFont typeface="Arial"/>
              <a:buChar char="•"/>
            </a:pPr>
            <a:r>
              <a:rPr lang="en-US" sz="1974">
                <a:solidFill>
                  <a:srgbClr val="49495A"/>
                </a:solidFill>
                <a:latin typeface="Glacial Indifference"/>
                <a:ea typeface="Glacial Indifference"/>
                <a:cs typeface="Glacial Indifference"/>
                <a:sym typeface="Glacial Indifference"/>
              </a:rPr>
              <a:t>Learning rate: 0.0001</a:t>
            </a:r>
          </a:p>
        </p:txBody>
      </p:sp>
      <p:sp>
        <p:nvSpPr>
          <p:cNvPr id="12" name="TextBox 12"/>
          <p:cNvSpPr txBox="1"/>
          <p:nvPr/>
        </p:nvSpPr>
        <p:spPr>
          <a:xfrm>
            <a:off x="2270942" y="5008364"/>
            <a:ext cx="6873058" cy="385445"/>
          </a:xfrm>
          <a:prstGeom prst="rect">
            <a:avLst/>
          </a:prstGeom>
        </p:spPr>
        <p:txBody>
          <a:bodyPr lIns="0" tIns="0" rIns="0" bIns="0" rtlCol="0" anchor="t">
            <a:spAutoFit/>
          </a:bodyPr>
          <a:lstStyle/>
          <a:p>
            <a:pPr marL="297854" lvl="1" indent="-148927" algn="l">
              <a:lnSpc>
                <a:spcPts val="3159"/>
              </a:lnSpc>
              <a:buFont typeface="Arial"/>
              <a:buChar char="•"/>
            </a:pPr>
            <a:r>
              <a:rPr lang="en-US" sz="1974">
                <a:solidFill>
                  <a:srgbClr val="49495A"/>
                </a:solidFill>
                <a:latin typeface="Glacial Indifference"/>
                <a:ea typeface="Glacial Indifference"/>
                <a:cs typeface="Glacial Indifference"/>
                <a:sym typeface="Glacial Indifference"/>
              </a:rPr>
              <a:t>Batch size: 16</a:t>
            </a:r>
          </a:p>
        </p:txBody>
      </p:sp>
      <p:sp>
        <p:nvSpPr>
          <p:cNvPr id="13" name="TextBox 13"/>
          <p:cNvSpPr txBox="1"/>
          <p:nvPr/>
        </p:nvSpPr>
        <p:spPr>
          <a:xfrm>
            <a:off x="2270942" y="5478066"/>
            <a:ext cx="6873058" cy="385445"/>
          </a:xfrm>
          <a:prstGeom prst="rect">
            <a:avLst/>
          </a:prstGeom>
        </p:spPr>
        <p:txBody>
          <a:bodyPr lIns="0" tIns="0" rIns="0" bIns="0" rtlCol="0" anchor="t">
            <a:spAutoFit/>
          </a:bodyPr>
          <a:lstStyle/>
          <a:p>
            <a:pPr marL="297854" lvl="1" indent="-148927" algn="l">
              <a:lnSpc>
                <a:spcPts val="3159"/>
              </a:lnSpc>
              <a:buFont typeface="Arial"/>
              <a:buChar char="•"/>
            </a:pPr>
            <a:r>
              <a:rPr lang="en-US" sz="1974">
                <a:solidFill>
                  <a:srgbClr val="49495A"/>
                </a:solidFill>
                <a:latin typeface="Glacial Indifference"/>
                <a:ea typeface="Glacial Indifference"/>
                <a:cs typeface="Glacial Indifference"/>
                <a:sym typeface="Glacial Indifference"/>
              </a:rPr>
              <a:t>Epochs: 40</a:t>
            </a:r>
          </a:p>
        </p:txBody>
      </p:sp>
      <p:sp>
        <p:nvSpPr>
          <p:cNvPr id="14" name="TextBox 14"/>
          <p:cNvSpPr txBox="1"/>
          <p:nvPr/>
        </p:nvSpPr>
        <p:spPr>
          <a:xfrm>
            <a:off x="2270942" y="6008042"/>
            <a:ext cx="6873058" cy="785495"/>
          </a:xfrm>
          <a:prstGeom prst="rect">
            <a:avLst/>
          </a:prstGeom>
        </p:spPr>
        <p:txBody>
          <a:bodyPr lIns="0" tIns="0" rIns="0" bIns="0" rtlCol="0" anchor="t">
            <a:spAutoFit/>
          </a:bodyPr>
          <a:lstStyle/>
          <a:p>
            <a:pPr algn="l">
              <a:lnSpc>
                <a:spcPts val="3159"/>
              </a:lnSpc>
            </a:pPr>
            <a:r>
              <a:rPr lang="en-US" sz="1974">
                <a:solidFill>
                  <a:srgbClr val="49495A"/>
                </a:solidFill>
                <a:latin typeface="Glacial Indifference"/>
                <a:ea typeface="Glacial Indifference"/>
                <a:cs typeface="Glacial Indifference"/>
                <a:sym typeface="Glacial Indifference"/>
              </a:rPr>
              <a:t>Mixed precision: Enabled to reduce training time and memory use.</a:t>
            </a:r>
          </a:p>
        </p:txBody>
      </p:sp>
      <p:grpSp>
        <p:nvGrpSpPr>
          <p:cNvPr id="15" name="Group 15"/>
          <p:cNvGrpSpPr/>
          <p:nvPr/>
        </p:nvGrpSpPr>
        <p:grpSpPr>
          <a:xfrm>
            <a:off x="1028700" y="6793538"/>
            <a:ext cx="8115300" cy="2327821"/>
            <a:chOff x="0" y="0"/>
            <a:chExt cx="10820400" cy="3103762"/>
          </a:xfrm>
        </p:grpSpPr>
        <p:sp>
          <p:nvSpPr>
            <p:cNvPr id="16" name="Freeform 16" descr="preencoded.png"/>
            <p:cNvSpPr/>
            <p:nvPr/>
          </p:nvSpPr>
          <p:spPr>
            <a:xfrm>
              <a:off x="0" y="0"/>
              <a:ext cx="1380298" cy="3103762"/>
            </a:xfrm>
            <a:custGeom>
              <a:avLst/>
              <a:gdLst/>
              <a:ahLst/>
              <a:cxnLst/>
              <a:rect l="l" t="t" r="r" b="b"/>
              <a:pathLst>
                <a:path w="1380298" h="3103762">
                  <a:moveTo>
                    <a:pt x="0" y="0"/>
                  </a:moveTo>
                  <a:lnTo>
                    <a:pt x="1380298" y="0"/>
                  </a:lnTo>
                  <a:lnTo>
                    <a:pt x="1380298" y="3103762"/>
                  </a:lnTo>
                  <a:lnTo>
                    <a:pt x="0" y="3103762"/>
                  </a:lnTo>
                  <a:lnTo>
                    <a:pt x="0" y="0"/>
                  </a:lnTo>
                  <a:close/>
                </a:path>
              </a:pathLst>
            </a:custGeom>
            <a:blipFill>
              <a:blip r:embed="rId4"/>
              <a:stretch>
                <a:fillRect l="-8519" r="-8519"/>
              </a:stretch>
            </a:blipFill>
          </p:spPr>
          <p:txBody>
            <a:bodyPr/>
            <a:lstStyle/>
            <a:p>
              <a:endParaRPr lang="en-US"/>
            </a:p>
          </p:txBody>
        </p:sp>
        <p:sp>
          <p:nvSpPr>
            <p:cNvPr id="17" name="TextBox 17"/>
            <p:cNvSpPr txBox="1"/>
            <p:nvPr/>
          </p:nvSpPr>
          <p:spPr>
            <a:xfrm>
              <a:off x="1656323" y="302220"/>
              <a:ext cx="3854638" cy="498343"/>
            </a:xfrm>
            <a:prstGeom prst="rect">
              <a:avLst/>
            </a:prstGeom>
          </p:spPr>
          <p:txBody>
            <a:bodyPr lIns="0" tIns="0" rIns="0" bIns="0" rtlCol="0" anchor="t">
              <a:spAutoFit/>
            </a:bodyPr>
            <a:lstStyle/>
            <a:p>
              <a:pPr algn="l">
                <a:lnSpc>
                  <a:spcPts val="3064"/>
                </a:lnSpc>
              </a:pPr>
              <a:r>
                <a:rPr lang="en-US" sz="2412">
                  <a:solidFill>
                    <a:srgbClr val="49495A"/>
                  </a:solidFill>
                  <a:latin typeface="Glacial Indifference"/>
                  <a:ea typeface="Glacial Indifference"/>
                  <a:cs typeface="Glacial Indifference"/>
                  <a:sym typeface="Glacial Indifference"/>
                </a:rPr>
                <a:t>Key Training Features</a:t>
              </a:r>
            </a:p>
          </p:txBody>
        </p:sp>
        <p:sp>
          <p:nvSpPr>
            <p:cNvPr id="18" name="TextBox 18"/>
            <p:cNvSpPr txBox="1"/>
            <p:nvPr/>
          </p:nvSpPr>
          <p:spPr>
            <a:xfrm>
              <a:off x="1656323" y="930275"/>
              <a:ext cx="9164077" cy="1018752"/>
            </a:xfrm>
            <a:prstGeom prst="rect">
              <a:avLst/>
            </a:prstGeom>
          </p:spPr>
          <p:txBody>
            <a:bodyPr lIns="0" tIns="0" rIns="0" bIns="0" rtlCol="0" anchor="t">
              <a:spAutoFit/>
            </a:bodyPr>
            <a:lstStyle/>
            <a:p>
              <a:pPr marL="297854" lvl="1" indent="-148927" algn="l">
                <a:lnSpc>
                  <a:spcPts val="3159"/>
                </a:lnSpc>
                <a:buFont typeface="Arial"/>
                <a:buChar char="•"/>
              </a:pPr>
              <a:r>
                <a:rPr lang="en-US" sz="1974">
                  <a:solidFill>
                    <a:srgbClr val="49495A"/>
                  </a:solidFill>
                  <a:latin typeface="Glacial Indifference"/>
                  <a:ea typeface="Glacial Indifference"/>
                  <a:cs typeface="Glacial Indifference"/>
                  <a:sym typeface="Glacial Indifference"/>
                </a:rPr>
                <a:t>Fine-tuning from pre-trained weights enabled fast convergence.</a:t>
              </a:r>
            </a:p>
          </p:txBody>
        </p:sp>
        <p:sp>
          <p:nvSpPr>
            <p:cNvPr id="19" name="TextBox 19"/>
            <p:cNvSpPr txBox="1"/>
            <p:nvPr/>
          </p:nvSpPr>
          <p:spPr>
            <a:xfrm>
              <a:off x="1656323" y="1962984"/>
              <a:ext cx="9164077" cy="485352"/>
            </a:xfrm>
            <a:prstGeom prst="rect">
              <a:avLst/>
            </a:prstGeom>
          </p:spPr>
          <p:txBody>
            <a:bodyPr lIns="0" tIns="0" rIns="0" bIns="0" rtlCol="0" anchor="t">
              <a:spAutoFit/>
            </a:bodyPr>
            <a:lstStyle/>
            <a:p>
              <a:pPr marL="297854" lvl="1" indent="-148927" algn="l">
                <a:lnSpc>
                  <a:spcPts val="3159"/>
                </a:lnSpc>
                <a:buFont typeface="Arial"/>
                <a:buChar char="•"/>
              </a:pPr>
              <a:r>
                <a:rPr lang="en-US" sz="1974">
                  <a:solidFill>
                    <a:srgbClr val="49495A"/>
                  </a:solidFill>
                  <a:latin typeface="Glacial Indifference"/>
                  <a:ea typeface="Glacial Indifference"/>
                  <a:cs typeface="Glacial Indifference"/>
                  <a:sym typeface="Glacial Indifference"/>
                </a:rPr>
                <a:t>Early stopping used to prevent overfitting.</a:t>
              </a:r>
            </a:p>
          </p:txBody>
        </p:sp>
        <p:sp>
          <p:nvSpPr>
            <p:cNvPr id="20" name="TextBox 20"/>
            <p:cNvSpPr txBox="1"/>
            <p:nvPr/>
          </p:nvSpPr>
          <p:spPr>
            <a:xfrm>
              <a:off x="1656323" y="2462294"/>
              <a:ext cx="9164077" cy="485352"/>
            </a:xfrm>
            <a:prstGeom prst="rect">
              <a:avLst/>
            </a:prstGeom>
          </p:spPr>
          <p:txBody>
            <a:bodyPr lIns="0" tIns="0" rIns="0" bIns="0" rtlCol="0" anchor="t">
              <a:spAutoFit/>
            </a:bodyPr>
            <a:lstStyle/>
            <a:p>
              <a:pPr marL="297854" lvl="1" indent="-148927" algn="l">
                <a:lnSpc>
                  <a:spcPts val="3159"/>
                </a:lnSpc>
                <a:buFont typeface="Arial"/>
                <a:buChar char="•"/>
              </a:pPr>
              <a:r>
                <a:rPr lang="en-US" sz="1974">
                  <a:solidFill>
                    <a:srgbClr val="49495A"/>
                  </a:solidFill>
                  <a:latin typeface="Glacial Indifference"/>
                  <a:ea typeface="Glacial Indifference"/>
                  <a:cs typeface="Glacial Indifference"/>
                  <a:sym typeface="Glacial Indifference"/>
                </a:rPr>
                <a:t>Mixed precision training for faster computation.</a:t>
              </a:r>
            </a:p>
          </p:txBody>
        </p:sp>
      </p:grpSp>
      <p:sp>
        <p:nvSpPr>
          <p:cNvPr id="21" name="Freeform 21"/>
          <p:cNvSpPr/>
          <p:nvPr/>
        </p:nvSpPr>
        <p:spPr>
          <a:xfrm>
            <a:off x="9144000" y="2658748"/>
            <a:ext cx="8844678" cy="5711202"/>
          </a:xfrm>
          <a:custGeom>
            <a:avLst/>
            <a:gdLst/>
            <a:ahLst/>
            <a:cxnLst/>
            <a:rect l="l" t="t" r="r" b="b"/>
            <a:pathLst>
              <a:path w="8844678" h="5711202">
                <a:moveTo>
                  <a:pt x="0" y="0"/>
                </a:moveTo>
                <a:lnTo>
                  <a:pt x="8844678" y="0"/>
                </a:lnTo>
                <a:lnTo>
                  <a:pt x="8844678" y="5711202"/>
                </a:lnTo>
                <a:lnTo>
                  <a:pt x="0" y="5711202"/>
                </a:lnTo>
                <a:lnTo>
                  <a:pt x="0" y="0"/>
                </a:lnTo>
                <a:close/>
              </a:path>
            </a:pathLst>
          </a:custGeom>
          <a:blipFill>
            <a:blip r:embed="rId5"/>
            <a:stretch>
              <a:fillRect/>
            </a:stretch>
          </a:blipFill>
        </p:spPr>
        <p:txBody>
          <a:bodyPr/>
          <a:lstStyle/>
          <a:p>
            <a:endParaRPr lang="en-US"/>
          </a:p>
        </p:txBody>
      </p:sp>
      <p:sp>
        <p:nvSpPr>
          <p:cNvPr id="22" name="TextBox 22"/>
          <p:cNvSpPr txBox="1"/>
          <p:nvPr/>
        </p:nvSpPr>
        <p:spPr>
          <a:xfrm>
            <a:off x="6698737" y="1009650"/>
            <a:ext cx="4890525" cy="976503"/>
          </a:xfrm>
          <a:prstGeom prst="rect">
            <a:avLst/>
          </a:prstGeom>
        </p:spPr>
        <p:txBody>
          <a:bodyPr lIns="0" tIns="0" rIns="0" bIns="0" rtlCol="0" anchor="t">
            <a:spAutoFit/>
          </a:bodyPr>
          <a:lstStyle/>
          <a:p>
            <a:pPr algn="l">
              <a:lnSpc>
                <a:spcPts val="7896"/>
              </a:lnSpc>
            </a:pPr>
            <a:r>
              <a:rPr lang="en-US" sz="6300" b="1" i="1">
                <a:solidFill>
                  <a:srgbClr val="2D3880"/>
                </a:solidFill>
                <a:latin typeface="Cormorant Garamond Bold Italics"/>
                <a:ea typeface="Cormorant Garamond Bold Italics"/>
                <a:cs typeface="Cormorant Garamond Bold Italics"/>
                <a:sym typeface="Cormorant Garamond Bold Italics"/>
              </a:rPr>
              <a:t>Training Process</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id="24" name="Freeform 24"/>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flipV="1">
            <a:off x="0" y="23130"/>
            <a:ext cx="4423644" cy="1874017"/>
          </a:xfrm>
          <a:custGeom>
            <a:avLst/>
            <a:gdLst/>
            <a:ahLst/>
            <a:cxnLst/>
            <a:rect l="l" t="t" r="r" b="b"/>
            <a:pathLst>
              <a:path w="4423644" h="1874017">
                <a:moveTo>
                  <a:pt x="0" y="1874017"/>
                </a:moveTo>
                <a:lnTo>
                  <a:pt x="4423644" y="1874017"/>
                </a:lnTo>
                <a:lnTo>
                  <a:pt x="4423644" y="0"/>
                </a:lnTo>
                <a:lnTo>
                  <a:pt x="0" y="0"/>
                </a:lnTo>
                <a:lnTo>
                  <a:pt x="0" y="1874017"/>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grpSp>
        <p:nvGrpSpPr>
          <p:cNvPr id="6" name="Group 6"/>
          <p:cNvGrpSpPr/>
          <p:nvPr/>
        </p:nvGrpSpPr>
        <p:grpSpPr>
          <a:xfrm>
            <a:off x="1028700" y="859033"/>
            <a:ext cx="15868372" cy="3722596"/>
            <a:chOff x="0" y="0"/>
            <a:chExt cx="21157830" cy="4963461"/>
          </a:xfrm>
        </p:grpSpPr>
        <p:sp>
          <p:nvSpPr>
            <p:cNvPr id="7" name="TextBox 7"/>
            <p:cNvSpPr txBox="1"/>
            <p:nvPr/>
          </p:nvSpPr>
          <p:spPr>
            <a:xfrm>
              <a:off x="0" y="-9525"/>
              <a:ext cx="9124524" cy="1278832"/>
            </a:xfrm>
            <a:prstGeom prst="rect">
              <a:avLst/>
            </a:prstGeom>
          </p:spPr>
          <p:txBody>
            <a:bodyPr lIns="0" tIns="0" rIns="0" bIns="0" rtlCol="0" anchor="t">
              <a:spAutoFit/>
            </a:bodyPr>
            <a:lstStyle/>
            <a:p>
              <a:pPr algn="l">
                <a:lnSpc>
                  <a:spcPts val="7789"/>
                </a:lnSpc>
              </a:pPr>
              <a:r>
                <a:rPr lang="en-US" sz="6300" b="1" i="1">
                  <a:solidFill>
                    <a:srgbClr val="2D3880"/>
                  </a:solidFill>
                  <a:latin typeface="Cormorant Garamond Bold Italics"/>
                  <a:ea typeface="Cormorant Garamond Bold Italics"/>
                  <a:cs typeface="Cormorant Garamond Bold Italics"/>
                  <a:sym typeface="Cormorant Garamond Bold Italics"/>
                </a:rPr>
                <a:t>Training Results</a:t>
              </a:r>
            </a:p>
          </p:txBody>
        </p:sp>
        <p:grpSp>
          <p:nvGrpSpPr>
            <p:cNvPr id="8" name="Group 8"/>
            <p:cNvGrpSpPr/>
            <p:nvPr/>
          </p:nvGrpSpPr>
          <p:grpSpPr>
            <a:xfrm>
              <a:off x="97489" y="1408892"/>
              <a:ext cx="9724203" cy="1828086"/>
              <a:chOff x="0" y="0"/>
              <a:chExt cx="9724203" cy="1828086"/>
            </a:xfrm>
          </p:grpSpPr>
          <p:sp>
            <p:nvSpPr>
              <p:cNvPr id="9" name="Freeform 9"/>
              <p:cNvSpPr/>
              <p:nvPr/>
            </p:nvSpPr>
            <p:spPr>
              <a:xfrm>
                <a:off x="0" y="0"/>
                <a:ext cx="9724212" cy="1828086"/>
              </a:xfrm>
              <a:custGeom>
                <a:avLst/>
                <a:gdLst/>
                <a:ahLst/>
                <a:cxnLst/>
                <a:rect l="l" t="t" r="r" b="b"/>
                <a:pathLst>
                  <a:path w="9724212" h="1828086">
                    <a:moveTo>
                      <a:pt x="0" y="37305"/>
                    </a:moveTo>
                    <a:cubicBezTo>
                      <a:pt x="0" y="16625"/>
                      <a:pt x="24317" y="0"/>
                      <a:pt x="54566" y="0"/>
                    </a:cubicBezTo>
                    <a:lnTo>
                      <a:pt x="9669650" y="0"/>
                    </a:lnTo>
                    <a:cubicBezTo>
                      <a:pt x="9699701" y="0"/>
                      <a:pt x="9724212" y="16625"/>
                      <a:pt x="9724212" y="37305"/>
                    </a:cubicBezTo>
                    <a:lnTo>
                      <a:pt x="9724212" y="1790781"/>
                    </a:lnTo>
                    <a:cubicBezTo>
                      <a:pt x="9724212" y="1811326"/>
                      <a:pt x="9699899" y="1828086"/>
                      <a:pt x="9669650" y="1828086"/>
                    </a:cubicBezTo>
                    <a:lnTo>
                      <a:pt x="54566" y="1828086"/>
                    </a:lnTo>
                    <a:cubicBezTo>
                      <a:pt x="24515" y="1828086"/>
                      <a:pt x="0" y="1811461"/>
                      <a:pt x="0" y="1790781"/>
                    </a:cubicBezTo>
                    <a:close/>
                  </a:path>
                </a:pathLst>
              </a:custGeom>
              <a:solidFill>
                <a:srgbClr val="EAE8F3"/>
              </a:solidFill>
            </p:spPr>
            <p:txBody>
              <a:bodyPr/>
              <a:lstStyle/>
              <a:p>
                <a:endParaRPr lang="en-US"/>
              </a:p>
            </p:txBody>
          </p:sp>
        </p:grpSp>
        <p:sp>
          <p:nvSpPr>
            <p:cNvPr id="10" name="TextBox 10"/>
            <p:cNvSpPr txBox="1"/>
            <p:nvPr/>
          </p:nvSpPr>
          <p:spPr>
            <a:xfrm>
              <a:off x="460767" y="1613678"/>
              <a:ext cx="4541916" cy="427731"/>
            </a:xfrm>
            <a:prstGeom prst="rect">
              <a:avLst/>
            </a:prstGeom>
          </p:spPr>
          <p:txBody>
            <a:bodyPr lIns="0" tIns="0" rIns="0" bIns="0" rtlCol="0" anchor="t">
              <a:spAutoFit/>
            </a:bodyPr>
            <a:lstStyle/>
            <a:p>
              <a:pPr algn="l">
                <a:lnSpc>
                  <a:spcPts val="2502"/>
                </a:lnSpc>
              </a:pPr>
              <a:r>
                <a:rPr lang="en-US" sz="1987">
                  <a:solidFill>
                    <a:srgbClr val="49495A"/>
                  </a:solidFill>
                  <a:latin typeface="Glacial Indifference"/>
                  <a:ea typeface="Glacial Indifference"/>
                  <a:cs typeface="Glacial Indifference"/>
                  <a:sym typeface="Glacial Indifference"/>
                </a:rPr>
                <a:t>Box Loss: 0.825</a:t>
              </a:r>
            </a:p>
          </p:txBody>
        </p:sp>
        <p:sp>
          <p:nvSpPr>
            <p:cNvPr id="11" name="TextBox 11"/>
            <p:cNvSpPr txBox="1"/>
            <p:nvPr/>
          </p:nvSpPr>
          <p:spPr>
            <a:xfrm>
              <a:off x="460767" y="2105108"/>
              <a:ext cx="8997644" cy="898506"/>
            </a:xfrm>
            <a:prstGeom prst="rect">
              <a:avLst/>
            </a:prstGeom>
          </p:spPr>
          <p:txBody>
            <a:bodyPr lIns="0" tIns="0" rIns="0" bIns="0" rtlCol="0" anchor="t">
              <a:spAutoFit/>
            </a:bodyPr>
            <a:lstStyle/>
            <a:p>
              <a:pPr algn="l">
                <a:lnSpc>
                  <a:spcPts val="2823"/>
                </a:lnSpc>
              </a:pPr>
              <a:r>
                <a:rPr lang="en-US" sz="1774">
                  <a:solidFill>
                    <a:srgbClr val="49495A"/>
                  </a:solidFill>
                  <a:latin typeface="Glacial Indifference"/>
                  <a:ea typeface="Glacial Indifference"/>
                  <a:cs typeface="Glacial Indifference"/>
                  <a:sym typeface="Glacial Indifference"/>
                </a:rPr>
                <a:t>Measures how well predicted bounding boxes match true face positions. Lower is better.</a:t>
              </a:r>
            </a:p>
          </p:txBody>
        </p:sp>
        <p:grpSp>
          <p:nvGrpSpPr>
            <p:cNvPr id="12" name="Group 12"/>
            <p:cNvGrpSpPr/>
            <p:nvPr/>
          </p:nvGrpSpPr>
          <p:grpSpPr>
            <a:xfrm>
              <a:off x="10610254" y="1408892"/>
              <a:ext cx="10547576" cy="1828086"/>
              <a:chOff x="0" y="0"/>
              <a:chExt cx="10547576" cy="1828086"/>
            </a:xfrm>
          </p:grpSpPr>
          <p:sp>
            <p:nvSpPr>
              <p:cNvPr id="13" name="Freeform 13"/>
              <p:cNvSpPr/>
              <p:nvPr/>
            </p:nvSpPr>
            <p:spPr>
              <a:xfrm>
                <a:off x="0" y="0"/>
                <a:ext cx="10547585" cy="1828086"/>
              </a:xfrm>
              <a:custGeom>
                <a:avLst/>
                <a:gdLst/>
                <a:ahLst/>
                <a:cxnLst/>
                <a:rect l="l" t="t" r="r" b="b"/>
                <a:pathLst>
                  <a:path w="10547585" h="1828086">
                    <a:moveTo>
                      <a:pt x="0" y="37305"/>
                    </a:moveTo>
                    <a:cubicBezTo>
                      <a:pt x="0" y="16625"/>
                      <a:pt x="26376" y="0"/>
                      <a:pt x="59186" y="0"/>
                    </a:cubicBezTo>
                    <a:lnTo>
                      <a:pt x="10488405" y="0"/>
                    </a:lnTo>
                    <a:cubicBezTo>
                      <a:pt x="10521000" y="0"/>
                      <a:pt x="10547585" y="16625"/>
                      <a:pt x="10547585" y="37305"/>
                    </a:cubicBezTo>
                    <a:lnTo>
                      <a:pt x="10547585" y="1790781"/>
                    </a:lnTo>
                    <a:cubicBezTo>
                      <a:pt x="10547585" y="1811326"/>
                      <a:pt x="10521214" y="1828086"/>
                      <a:pt x="10488405" y="1828086"/>
                    </a:cubicBezTo>
                    <a:lnTo>
                      <a:pt x="59186" y="1828086"/>
                    </a:lnTo>
                    <a:cubicBezTo>
                      <a:pt x="26591" y="1828086"/>
                      <a:pt x="0" y="1811461"/>
                      <a:pt x="0" y="1790781"/>
                    </a:cubicBezTo>
                    <a:close/>
                  </a:path>
                </a:pathLst>
              </a:custGeom>
              <a:solidFill>
                <a:srgbClr val="EAE8F3"/>
              </a:solidFill>
            </p:spPr>
            <p:txBody>
              <a:bodyPr/>
              <a:lstStyle/>
              <a:p>
                <a:endParaRPr lang="en-US"/>
              </a:p>
            </p:txBody>
          </p:sp>
        </p:grpSp>
        <p:sp>
          <p:nvSpPr>
            <p:cNvPr id="14" name="TextBox 14"/>
            <p:cNvSpPr txBox="1"/>
            <p:nvPr/>
          </p:nvSpPr>
          <p:spPr>
            <a:xfrm>
              <a:off x="11004293" y="1579102"/>
              <a:ext cx="4926492" cy="427731"/>
            </a:xfrm>
            <a:prstGeom prst="rect">
              <a:avLst/>
            </a:prstGeom>
          </p:spPr>
          <p:txBody>
            <a:bodyPr lIns="0" tIns="0" rIns="0" bIns="0" rtlCol="0" anchor="t">
              <a:spAutoFit/>
            </a:bodyPr>
            <a:lstStyle/>
            <a:p>
              <a:pPr algn="l">
                <a:lnSpc>
                  <a:spcPts val="2502"/>
                </a:lnSpc>
              </a:pPr>
              <a:r>
                <a:rPr lang="en-US" sz="1987">
                  <a:solidFill>
                    <a:srgbClr val="49495A"/>
                  </a:solidFill>
                  <a:latin typeface="Glacial Indifference"/>
                  <a:ea typeface="Glacial Indifference"/>
                  <a:cs typeface="Glacial Indifference"/>
                  <a:sym typeface="Glacial Indifference"/>
                </a:rPr>
                <a:t>Class Loss: 0.050</a:t>
              </a:r>
            </a:p>
          </p:txBody>
        </p:sp>
        <p:sp>
          <p:nvSpPr>
            <p:cNvPr id="15" name="TextBox 15"/>
            <p:cNvSpPr txBox="1"/>
            <p:nvPr/>
          </p:nvSpPr>
          <p:spPr>
            <a:xfrm>
              <a:off x="11004293" y="2070531"/>
              <a:ext cx="9759498" cy="428606"/>
            </a:xfrm>
            <a:prstGeom prst="rect">
              <a:avLst/>
            </a:prstGeom>
          </p:spPr>
          <p:txBody>
            <a:bodyPr lIns="0" tIns="0" rIns="0" bIns="0" rtlCol="0" anchor="t">
              <a:spAutoFit/>
            </a:bodyPr>
            <a:lstStyle/>
            <a:p>
              <a:pPr algn="l">
                <a:lnSpc>
                  <a:spcPts val="2823"/>
                </a:lnSpc>
              </a:pPr>
              <a:r>
                <a:rPr lang="en-US" sz="1774">
                  <a:solidFill>
                    <a:srgbClr val="49495A"/>
                  </a:solidFill>
                  <a:latin typeface="Glacial Indifference"/>
                  <a:ea typeface="Glacial Indifference"/>
                  <a:cs typeface="Glacial Indifference"/>
                  <a:sym typeface="Glacial Indifference"/>
                </a:rPr>
                <a:t>Measures classification error. Very low due to single-class task.</a:t>
              </a:r>
            </a:p>
          </p:txBody>
        </p:sp>
        <p:grpSp>
          <p:nvGrpSpPr>
            <p:cNvPr id="16" name="Group 16"/>
            <p:cNvGrpSpPr/>
            <p:nvPr/>
          </p:nvGrpSpPr>
          <p:grpSpPr>
            <a:xfrm>
              <a:off x="97489" y="3605277"/>
              <a:ext cx="9724203" cy="1358184"/>
              <a:chOff x="0" y="0"/>
              <a:chExt cx="9724203" cy="1358184"/>
            </a:xfrm>
          </p:grpSpPr>
          <p:sp>
            <p:nvSpPr>
              <p:cNvPr id="17" name="Freeform 17"/>
              <p:cNvSpPr/>
              <p:nvPr/>
            </p:nvSpPr>
            <p:spPr>
              <a:xfrm>
                <a:off x="0" y="0"/>
                <a:ext cx="9724283" cy="1358193"/>
              </a:xfrm>
              <a:custGeom>
                <a:avLst/>
                <a:gdLst/>
                <a:ahLst/>
                <a:cxnLst/>
                <a:rect l="l" t="t" r="r" b="b"/>
                <a:pathLst>
                  <a:path w="9724283" h="1358193">
                    <a:moveTo>
                      <a:pt x="0" y="35411"/>
                    </a:moveTo>
                    <a:cubicBezTo>
                      <a:pt x="0" y="15781"/>
                      <a:pt x="11936" y="0"/>
                      <a:pt x="26783" y="0"/>
                    </a:cubicBezTo>
                    <a:lnTo>
                      <a:pt x="9697482" y="0"/>
                    </a:lnTo>
                    <a:cubicBezTo>
                      <a:pt x="9712231" y="0"/>
                      <a:pt x="9724283" y="15781"/>
                      <a:pt x="9724283" y="35411"/>
                    </a:cubicBezTo>
                    <a:lnTo>
                      <a:pt x="9724283" y="1322782"/>
                    </a:lnTo>
                    <a:cubicBezTo>
                      <a:pt x="9724283" y="1342284"/>
                      <a:pt x="9712329" y="1358193"/>
                      <a:pt x="9697482" y="1358193"/>
                    </a:cubicBezTo>
                    <a:lnTo>
                      <a:pt x="26783" y="1358193"/>
                    </a:lnTo>
                    <a:cubicBezTo>
                      <a:pt x="12033" y="1358193"/>
                      <a:pt x="0" y="1342412"/>
                      <a:pt x="0" y="1322782"/>
                    </a:cubicBezTo>
                    <a:close/>
                  </a:path>
                </a:pathLst>
              </a:custGeom>
              <a:solidFill>
                <a:srgbClr val="EAE8F3"/>
              </a:solidFill>
            </p:spPr>
            <p:txBody>
              <a:bodyPr/>
              <a:lstStyle/>
              <a:p>
                <a:endParaRPr lang="en-US"/>
              </a:p>
            </p:txBody>
          </p:sp>
        </p:grpSp>
        <p:sp>
          <p:nvSpPr>
            <p:cNvPr id="18" name="TextBox 18"/>
            <p:cNvSpPr txBox="1"/>
            <p:nvPr/>
          </p:nvSpPr>
          <p:spPr>
            <a:xfrm>
              <a:off x="275797" y="3856638"/>
              <a:ext cx="2229316" cy="427731"/>
            </a:xfrm>
            <a:prstGeom prst="rect">
              <a:avLst/>
            </a:prstGeom>
          </p:spPr>
          <p:txBody>
            <a:bodyPr lIns="0" tIns="0" rIns="0" bIns="0" rtlCol="0" anchor="t">
              <a:spAutoFit/>
            </a:bodyPr>
            <a:lstStyle/>
            <a:p>
              <a:pPr algn="l">
                <a:lnSpc>
                  <a:spcPts val="2502"/>
                </a:lnSpc>
              </a:pPr>
              <a:r>
                <a:rPr lang="en-US" sz="1987">
                  <a:solidFill>
                    <a:srgbClr val="49495A"/>
                  </a:solidFill>
                  <a:latin typeface="Glacial Indifference"/>
                  <a:ea typeface="Glacial Indifference"/>
                  <a:cs typeface="Glacial Indifference"/>
                  <a:sym typeface="Glacial Indifference"/>
                </a:rPr>
                <a:t>DFL Loss: 0.889</a:t>
              </a:r>
            </a:p>
          </p:txBody>
        </p:sp>
        <p:sp>
          <p:nvSpPr>
            <p:cNvPr id="19" name="TextBox 19"/>
            <p:cNvSpPr txBox="1"/>
            <p:nvPr/>
          </p:nvSpPr>
          <p:spPr>
            <a:xfrm>
              <a:off x="275797" y="4347869"/>
              <a:ext cx="9367585" cy="428606"/>
            </a:xfrm>
            <a:prstGeom prst="rect">
              <a:avLst/>
            </a:prstGeom>
          </p:spPr>
          <p:txBody>
            <a:bodyPr lIns="0" tIns="0" rIns="0" bIns="0" rtlCol="0" anchor="t">
              <a:spAutoFit/>
            </a:bodyPr>
            <a:lstStyle/>
            <a:p>
              <a:pPr algn="l">
                <a:lnSpc>
                  <a:spcPts val="2823"/>
                </a:lnSpc>
              </a:pPr>
              <a:r>
                <a:rPr lang="en-US" sz="1774">
                  <a:solidFill>
                    <a:srgbClr val="49495A"/>
                  </a:solidFill>
                  <a:latin typeface="Glacial Indifference"/>
                  <a:ea typeface="Glacial Indifference"/>
                  <a:cs typeface="Glacial Indifference"/>
                  <a:sym typeface="Glacial Indifference"/>
                </a:rPr>
                <a:t>Refines bounding box prediction. Lower = better edge accuracy.</a:t>
              </a:r>
            </a:p>
          </p:txBody>
        </p:sp>
      </p:grpSp>
      <p:grpSp>
        <p:nvGrpSpPr>
          <p:cNvPr id="20" name="Group 20"/>
          <p:cNvGrpSpPr/>
          <p:nvPr/>
        </p:nvGrpSpPr>
        <p:grpSpPr>
          <a:xfrm>
            <a:off x="1028700" y="5066602"/>
            <a:ext cx="15881427" cy="4191698"/>
            <a:chOff x="0" y="0"/>
            <a:chExt cx="21175236" cy="5588930"/>
          </a:xfrm>
        </p:grpSpPr>
        <p:sp>
          <p:nvSpPr>
            <p:cNvPr id="21" name="TextBox 21"/>
            <p:cNvSpPr txBox="1"/>
            <p:nvPr/>
          </p:nvSpPr>
          <p:spPr>
            <a:xfrm>
              <a:off x="1" y="-19050"/>
              <a:ext cx="9443648" cy="1299210"/>
            </a:xfrm>
            <a:prstGeom prst="rect">
              <a:avLst/>
            </a:prstGeom>
          </p:spPr>
          <p:txBody>
            <a:bodyPr lIns="0" tIns="0" rIns="0" bIns="0" rtlCol="0" anchor="t">
              <a:spAutoFit/>
            </a:bodyPr>
            <a:lstStyle/>
            <a:p>
              <a:pPr algn="l">
                <a:lnSpc>
                  <a:spcPts val="7875"/>
                </a:lnSpc>
              </a:pPr>
              <a:r>
                <a:rPr lang="en-US" sz="6300" b="1" i="1">
                  <a:solidFill>
                    <a:srgbClr val="2D3880"/>
                  </a:solidFill>
                  <a:latin typeface="Cormorant Garamond Bold Italics"/>
                  <a:ea typeface="Cormorant Garamond Bold Italics"/>
                  <a:cs typeface="Cormorant Garamond Bold Italics"/>
                  <a:sym typeface="Cormorant Garamond Bold Italics"/>
                </a:rPr>
                <a:t>Validation Performance</a:t>
              </a:r>
            </a:p>
          </p:txBody>
        </p:sp>
        <p:grpSp>
          <p:nvGrpSpPr>
            <p:cNvPr id="22" name="Group 22"/>
            <p:cNvGrpSpPr/>
            <p:nvPr/>
          </p:nvGrpSpPr>
          <p:grpSpPr>
            <a:xfrm>
              <a:off x="0" y="1498919"/>
              <a:ext cx="9996281" cy="1358184"/>
              <a:chOff x="0" y="0"/>
              <a:chExt cx="9996281" cy="1358184"/>
            </a:xfrm>
          </p:grpSpPr>
          <p:sp>
            <p:nvSpPr>
              <p:cNvPr id="23" name="Freeform 23"/>
              <p:cNvSpPr/>
              <p:nvPr/>
            </p:nvSpPr>
            <p:spPr>
              <a:xfrm>
                <a:off x="0" y="0"/>
                <a:ext cx="9996361" cy="1358193"/>
              </a:xfrm>
              <a:custGeom>
                <a:avLst/>
                <a:gdLst/>
                <a:ahLst/>
                <a:cxnLst/>
                <a:rect l="l" t="t" r="r" b="b"/>
                <a:pathLst>
                  <a:path w="9996361" h="1358193">
                    <a:moveTo>
                      <a:pt x="0" y="35411"/>
                    </a:moveTo>
                    <a:cubicBezTo>
                      <a:pt x="0" y="15781"/>
                      <a:pt x="12270" y="0"/>
                      <a:pt x="27532" y="0"/>
                    </a:cubicBezTo>
                    <a:lnTo>
                      <a:pt x="9968812" y="0"/>
                    </a:lnTo>
                    <a:cubicBezTo>
                      <a:pt x="9983974" y="0"/>
                      <a:pt x="9996361" y="15781"/>
                      <a:pt x="9996361" y="35411"/>
                    </a:cubicBezTo>
                    <a:lnTo>
                      <a:pt x="9996361" y="1322782"/>
                    </a:lnTo>
                    <a:cubicBezTo>
                      <a:pt x="9996361" y="1342284"/>
                      <a:pt x="9984074" y="1358193"/>
                      <a:pt x="9968812" y="1358193"/>
                    </a:cubicBezTo>
                    <a:lnTo>
                      <a:pt x="27532" y="1358193"/>
                    </a:lnTo>
                    <a:cubicBezTo>
                      <a:pt x="12369" y="1358193"/>
                      <a:pt x="0" y="1342412"/>
                      <a:pt x="0" y="1322782"/>
                    </a:cubicBezTo>
                    <a:close/>
                  </a:path>
                </a:pathLst>
              </a:custGeom>
              <a:solidFill>
                <a:srgbClr val="EAE8F3"/>
              </a:solidFill>
            </p:spPr>
            <p:txBody>
              <a:bodyPr/>
              <a:lstStyle/>
              <a:p>
                <a:endParaRPr lang="en-US"/>
              </a:p>
            </p:txBody>
          </p:sp>
        </p:grpSp>
        <p:sp>
          <p:nvSpPr>
            <p:cNvPr id="24" name="TextBox 24"/>
            <p:cNvSpPr txBox="1"/>
            <p:nvPr/>
          </p:nvSpPr>
          <p:spPr>
            <a:xfrm>
              <a:off x="183297" y="1703706"/>
              <a:ext cx="2291691" cy="427731"/>
            </a:xfrm>
            <a:prstGeom prst="rect">
              <a:avLst/>
            </a:prstGeom>
          </p:spPr>
          <p:txBody>
            <a:bodyPr lIns="0" tIns="0" rIns="0" bIns="0" rtlCol="0" anchor="t">
              <a:spAutoFit/>
            </a:bodyPr>
            <a:lstStyle/>
            <a:p>
              <a:pPr algn="l">
                <a:lnSpc>
                  <a:spcPts val="2502"/>
                </a:lnSpc>
              </a:pPr>
              <a:r>
                <a:rPr lang="en-US" sz="1987">
                  <a:solidFill>
                    <a:srgbClr val="49495A"/>
                  </a:solidFill>
                  <a:latin typeface="Glacial Indifference"/>
                  <a:ea typeface="Glacial Indifference"/>
                  <a:cs typeface="Glacial Indifference"/>
                  <a:sym typeface="Glacial Indifference"/>
                </a:rPr>
                <a:t>Precision: 95.1%</a:t>
              </a:r>
            </a:p>
          </p:txBody>
        </p:sp>
        <p:sp>
          <p:nvSpPr>
            <p:cNvPr id="25" name="TextBox 25"/>
            <p:cNvSpPr txBox="1"/>
            <p:nvPr/>
          </p:nvSpPr>
          <p:spPr>
            <a:xfrm>
              <a:off x="183297" y="2195136"/>
              <a:ext cx="9629685" cy="428606"/>
            </a:xfrm>
            <a:prstGeom prst="rect">
              <a:avLst/>
            </a:prstGeom>
          </p:spPr>
          <p:txBody>
            <a:bodyPr lIns="0" tIns="0" rIns="0" bIns="0" rtlCol="0" anchor="t">
              <a:spAutoFit/>
            </a:bodyPr>
            <a:lstStyle/>
            <a:p>
              <a:pPr algn="l">
                <a:lnSpc>
                  <a:spcPts val="2823"/>
                </a:lnSpc>
              </a:pPr>
              <a:r>
                <a:rPr lang="en-US" sz="1774">
                  <a:solidFill>
                    <a:srgbClr val="49495A"/>
                  </a:solidFill>
                  <a:latin typeface="Glacial Indifference"/>
                  <a:ea typeface="Glacial Indifference"/>
                  <a:cs typeface="Glacial Indifference"/>
                  <a:sym typeface="Glacial Indifference"/>
                </a:rPr>
                <a:t>95.1% of detected faces were actual faces. Few false positives.</a:t>
              </a:r>
            </a:p>
          </p:txBody>
        </p:sp>
        <p:grpSp>
          <p:nvGrpSpPr>
            <p:cNvPr id="26" name="Group 26"/>
            <p:cNvGrpSpPr/>
            <p:nvPr/>
          </p:nvGrpSpPr>
          <p:grpSpPr>
            <a:xfrm>
              <a:off x="1" y="3293559"/>
              <a:ext cx="9996280" cy="2295371"/>
              <a:chOff x="0" y="0"/>
              <a:chExt cx="9996280" cy="2295371"/>
            </a:xfrm>
          </p:grpSpPr>
          <p:sp>
            <p:nvSpPr>
              <p:cNvPr id="27" name="Freeform 27"/>
              <p:cNvSpPr/>
              <p:nvPr/>
            </p:nvSpPr>
            <p:spPr>
              <a:xfrm>
                <a:off x="0" y="0"/>
                <a:ext cx="9996360" cy="2295380"/>
              </a:xfrm>
              <a:custGeom>
                <a:avLst/>
                <a:gdLst/>
                <a:ahLst/>
                <a:cxnLst/>
                <a:rect l="l" t="t" r="r" b="b"/>
                <a:pathLst>
                  <a:path w="9996360" h="2295380">
                    <a:moveTo>
                      <a:pt x="0" y="59846"/>
                    </a:moveTo>
                    <a:cubicBezTo>
                      <a:pt x="0" y="26670"/>
                      <a:pt x="12270" y="0"/>
                      <a:pt x="27532" y="0"/>
                    </a:cubicBezTo>
                    <a:lnTo>
                      <a:pt x="9968811" y="0"/>
                    </a:lnTo>
                    <a:cubicBezTo>
                      <a:pt x="9983974" y="0"/>
                      <a:pt x="9996360" y="26670"/>
                      <a:pt x="9996360" y="59846"/>
                    </a:cubicBezTo>
                    <a:lnTo>
                      <a:pt x="9996360" y="2235540"/>
                    </a:lnTo>
                    <a:cubicBezTo>
                      <a:pt x="9996360" y="2268499"/>
                      <a:pt x="9984074" y="2295380"/>
                      <a:pt x="9968811" y="2295380"/>
                    </a:cubicBezTo>
                    <a:lnTo>
                      <a:pt x="27532" y="2295380"/>
                    </a:lnTo>
                    <a:cubicBezTo>
                      <a:pt x="12369" y="2295380"/>
                      <a:pt x="0" y="2268716"/>
                      <a:pt x="0" y="2235540"/>
                    </a:cubicBezTo>
                    <a:close/>
                  </a:path>
                </a:pathLst>
              </a:custGeom>
              <a:solidFill>
                <a:srgbClr val="EAE8F3"/>
              </a:solidFill>
            </p:spPr>
            <p:txBody>
              <a:bodyPr/>
              <a:lstStyle/>
              <a:p>
                <a:endParaRPr lang="en-US"/>
              </a:p>
            </p:txBody>
          </p:sp>
        </p:grpSp>
        <p:sp>
          <p:nvSpPr>
            <p:cNvPr id="28" name="TextBox 28"/>
            <p:cNvSpPr txBox="1"/>
            <p:nvPr/>
          </p:nvSpPr>
          <p:spPr>
            <a:xfrm>
              <a:off x="183298" y="3444003"/>
              <a:ext cx="2463679" cy="427731"/>
            </a:xfrm>
            <a:prstGeom prst="rect">
              <a:avLst/>
            </a:prstGeom>
          </p:spPr>
          <p:txBody>
            <a:bodyPr lIns="0" tIns="0" rIns="0" bIns="0" rtlCol="0" anchor="t">
              <a:spAutoFit/>
            </a:bodyPr>
            <a:lstStyle/>
            <a:p>
              <a:pPr algn="l">
                <a:lnSpc>
                  <a:spcPts val="2502"/>
                </a:lnSpc>
              </a:pPr>
              <a:r>
                <a:rPr lang="en-US" sz="1987">
                  <a:solidFill>
                    <a:srgbClr val="49495A"/>
                  </a:solidFill>
                  <a:latin typeface="Glacial Indifference"/>
                  <a:ea typeface="Glacial Indifference"/>
                  <a:cs typeface="Glacial Indifference"/>
                  <a:sym typeface="Glacial Indifference"/>
                  <a:hlinkClick r:id="rId2" tooltip="mailto:mAP@0.5"/>
                </a:rPr>
                <a:t>mAP@0.5</a:t>
              </a:r>
              <a:r>
                <a:rPr lang="en-US" sz="1987">
                  <a:solidFill>
                    <a:srgbClr val="49495A"/>
                  </a:solidFill>
                  <a:latin typeface="Glacial Indifference"/>
                  <a:ea typeface="Glacial Indifference"/>
                  <a:cs typeface="Glacial Indifference"/>
                  <a:sym typeface="Glacial Indifference"/>
                </a:rPr>
                <a:t>: 98.7%</a:t>
              </a:r>
            </a:p>
          </p:txBody>
        </p:sp>
        <p:sp>
          <p:nvSpPr>
            <p:cNvPr id="29" name="TextBox 29"/>
            <p:cNvSpPr txBox="1"/>
            <p:nvPr/>
          </p:nvSpPr>
          <p:spPr>
            <a:xfrm>
              <a:off x="183298" y="4011434"/>
              <a:ext cx="9629684" cy="898506"/>
            </a:xfrm>
            <a:prstGeom prst="rect">
              <a:avLst/>
            </a:prstGeom>
          </p:spPr>
          <p:txBody>
            <a:bodyPr lIns="0" tIns="0" rIns="0" bIns="0" rtlCol="0" anchor="t">
              <a:spAutoFit/>
            </a:bodyPr>
            <a:lstStyle/>
            <a:p>
              <a:pPr algn="l">
                <a:lnSpc>
                  <a:spcPts val="2823"/>
                </a:lnSpc>
              </a:pPr>
              <a:r>
                <a:rPr lang="en-US" sz="1774">
                  <a:solidFill>
                    <a:srgbClr val="49495A"/>
                  </a:solidFill>
                  <a:latin typeface="Glacial Indifference"/>
                  <a:ea typeface="Glacial Indifference"/>
                  <a:cs typeface="Glacial Indifference"/>
                  <a:sym typeface="Glacial Indifference"/>
                </a:rPr>
                <a:t>Model detects faces accurately when predicted boxes overlap ≥50% with ground-truth.</a:t>
              </a:r>
            </a:p>
          </p:txBody>
        </p:sp>
        <p:grpSp>
          <p:nvGrpSpPr>
            <p:cNvPr id="30" name="Group 30"/>
            <p:cNvGrpSpPr/>
            <p:nvPr/>
          </p:nvGrpSpPr>
          <p:grpSpPr>
            <a:xfrm>
              <a:off x="10627660" y="3239216"/>
              <a:ext cx="10547576" cy="2247184"/>
              <a:chOff x="0" y="0"/>
              <a:chExt cx="10547576" cy="2247184"/>
            </a:xfrm>
          </p:grpSpPr>
          <p:sp>
            <p:nvSpPr>
              <p:cNvPr id="31" name="Freeform 31"/>
              <p:cNvSpPr/>
              <p:nvPr/>
            </p:nvSpPr>
            <p:spPr>
              <a:xfrm>
                <a:off x="0" y="0"/>
                <a:ext cx="10547656" cy="2247193"/>
              </a:xfrm>
              <a:custGeom>
                <a:avLst/>
                <a:gdLst/>
                <a:ahLst/>
                <a:cxnLst/>
                <a:rect l="l" t="t" r="r" b="b"/>
                <a:pathLst>
                  <a:path w="10547656" h="2247193">
                    <a:moveTo>
                      <a:pt x="0" y="58589"/>
                    </a:moveTo>
                    <a:cubicBezTo>
                      <a:pt x="0" y="26110"/>
                      <a:pt x="12946" y="0"/>
                      <a:pt x="29050" y="0"/>
                    </a:cubicBezTo>
                    <a:lnTo>
                      <a:pt x="10518592" y="0"/>
                    </a:lnTo>
                    <a:cubicBezTo>
                      <a:pt x="10534591" y="0"/>
                      <a:pt x="10547656" y="26110"/>
                      <a:pt x="10547656" y="58589"/>
                    </a:cubicBezTo>
                    <a:lnTo>
                      <a:pt x="10547656" y="2188609"/>
                    </a:lnTo>
                    <a:cubicBezTo>
                      <a:pt x="10547656" y="2220876"/>
                      <a:pt x="10534697" y="2247193"/>
                      <a:pt x="10518592" y="2247193"/>
                    </a:cubicBezTo>
                    <a:lnTo>
                      <a:pt x="29050" y="2247193"/>
                    </a:lnTo>
                    <a:cubicBezTo>
                      <a:pt x="13052" y="2247193"/>
                      <a:pt x="0" y="2221088"/>
                      <a:pt x="0" y="2188609"/>
                    </a:cubicBezTo>
                    <a:close/>
                  </a:path>
                </a:pathLst>
              </a:custGeom>
              <a:solidFill>
                <a:srgbClr val="EAE8F3"/>
              </a:solidFill>
            </p:spPr>
            <p:txBody>
              <a:bodyPr/>
              <a:lstStyle/>
              <a:p>
                <a:endParaRPr lang="en-US"/>
              </a:p>
            </p:txBody>
          </p:sp>
        </p:grpSp>
        <p:sp>
          <p:nvSpPr>
            <p:cNvPr id="32" name="TextBox 32"/>
            <p:cNvSpPr txBox="1"/>
            <p:nvPr/>
          </p:nvSpPr>
          <p:spPr>
            <a:xfrm>
              <a:off x="10821066" y="3444003"/>
              <a:ext cx="3241111" cy="427731"/>
            </a:xfrm>
            <a:prstGeom prst="rect">
              <a:avLst/>
            </a:prstGeom>
          </p:spPr>
          <p:txBody>
            <a:bodyPr lIns="0" tIns="0" rIns="0" bIns="0" rtlCol="0" anchor="t">
              <a:spAutoFit/>
            </a:bodyPr>
            <a:lstStyle/>
            <a:p>
              <a:pPr algn="l">
                <a:lnSpc>
                  <a:spcPts val="2502"/>
                </a:lnSpc>
              </a:pPr>
              <a:r>
                <a:rPr lang="en-US" sz="1987">
                  <a:solidFill>
                    <a:srgbClr val="49495A"/>
                  </a:solidFill>
                  <a:latin typeface="Glacial Indifference"/>
                  <a:ea typeface="Glacial Indifference"/>
                  <a:cs typeface="Glacial Indifference"/>
                  <a:sym typeface="Glacial Indifference"/>
                  <a:hlinkClick r:id="rId3" tooltip="mailto:mAP@0.5%E2%80%930.95"/>
                </a:rPr>
                <a:t>mAP@0.5–0.95</a:t>
              </a:r>
              <a:r>
                <a:rPr lang="en-US" sz="1987">
                  <a:solidFill>
                    <a:srgbClr val="49495A"/>
                  </a:solidFill>
                  <a:latin typeface="Glacial Indifference"/>
                  <a:ea typeface="Glacial Indifference"/>
                  <a:cs typeface="Glacial Indifference"/>
                  <a:sym typeface="Glacial Indifference"/>
                </a:rPr>
                <a:t>: 88.6%</a:t>
              </a:r>
            </a:p>
          </p:txBody>
        </p:sp>
        <p:sp>
          <p:nvSpPr>
            <p:cNvPr id="33" name="TextBox 33"/>
            <p:cNvSpPr txBox="1"/>
            <p:nvPr/>
          </p:nvSpPr>
          <p:spPr>
            <a:xfrm>
              <a:off x="10821066" y="3933149"/>
              <a:ext cx="10160763" cy="898506"/>
            </a:xfrm>
            <a:prstGeom prst="rect">
              <a:avLst/>
            </a:prstGeom>
          </p:spPr>
          <p:txBody>
            <a:bodyPr lIns="0" tIns="0" rIns="0" bIns="0" rtlCol="0" anchor="t">
              <a:spAutoFit/>
            </a:bodyPr>
            <a:lstStyle/>
            <a:p>
              <a:pPr algn="l">
                <a:lnSpc>
                  <a:spcPts val="2823"/>
                </a:lnSpc>
              </a:pPr>
              <a:r>
                <a:rPr lang="en-US" sz="1774">
                  <a:solidFill>
                    <a:srgbClr val="49495A"/>
                  </a:solidFill>
                  <a:latin typeface="Glacial Indifference"/>
                  <a:ea typeface="Glacial Indifference"/>
                  <a:cs typeface="Glacial Indifference"/>
                  <a:sym typeface="Glacial Indifference"/>
                </a:rPr>
                <a:t>Measures accuracy across strict to lenient IoU thresholds. High score means strong, reliable detection.</a:t>
              </a:r>
            </a:p>
          </p:txBody>
        </p:sp>
        <p:grpSp>
          <p:nvGrpSpPr>
            <p:cNvPr id="34" name="Group 34"/>
            <p:cNvGrpSpPr/>
            <p:nvPr/>
          </p:nvGrpSpPr>
          <p:grpSpPr>
            <a:xfrm>
              <a:off x="10627660" y="1512690"/>
              <a:ext cx="10547576" cy="1344413"/>
              <a:chOff x="0" y="0"/>
              <a:chExt cx="10547576" cy="1344413"/>
            </a:xfrm>
          </p:grpSpPr>
          <p:sp>
            <p:nvSpPr>
              <p:cNvPr id="35" name="Freeform 35"/>
              <p:cNvSpPr/>
              <p:nvPr/>
            </p:nvSpPr>
            <p:spPr>
              <a:xfrm>
                <a:off x="0" y="0"/>
                <a:ext cx="10547656" cy="1344422"/>
              </a:xfrm>
              <a:custGeom>
                <a:avLst/>
                <a:gdLst/>
                <a:ahLst/>
                <a:cxnLst/>
                <a:rect l="l" t="t" r="r" b="b"/>
                <a:pathLst>
                  <a:path w="10547656" h="1344422">
                    <a:moveTo>
                      <a:pt x="0" y="35052"/>
                    </a:moveTo>
                    <a:cubicBezTo>
                      <a:pt x="0" y="15621"/>
                      <a:pt x="12946" y="0"/>
                      <a:pt x="29050" y="0"/>
                    </a:cubicBezTo>
                    <a:lnTo>
                      <a:pt x="10518592" y="0"/>
                    </a:lnTo>
                    <a:cubicBezTo>
                      <a:pt x="10534591" y="0"/>
                      <a:pt x="10547656" y="15621"/>
                      <a:pt x="10547656" y="35052"/>
                    </a:cubicBezTo>
                    <a:lnTo>
                      <a:pt x="10547656" y="1309370"/>
                    </a:lnTo>
                    <a:cubicBezTo>
                      <a:pt x="10547656" y="1328674"/>
                      <a:pt x="10534697" y="1344422"/>
                      <a:pt x="10518592" y="1344422"/>
                    </a:cubicBezTo>
                    <a:lnTo>
                      <a:pt x="29050" y="1344422"/>
                    </a:lnTo>
                    <a:cubicBezTo>
                      <a:pt x="13052" y="1344422"/>
                      <a:pt x="0" y="1328801"/>
                      <a:pt x="0" y="1309370"/>
                    </a:cubicBezTo>
                    <a:close/>
                  </a:path>
                </a:pathLst>
              </a:custGeom>
              <a:solidFill>
                <a:srgbClr val="EAE8F3"/>
              </a:solidFill>
            </p:spPr>
            <p:txBody>
              <a:bodyPr/>
              <a:lstStyle/>
              <a:p>
                <a:endParaRPr lang="en-US"/>
              </a:p>
            </p:txBody>
          </p:sp>
        </p:grpSp>
        <p:sp>
          <p:nvSpPr>
            <p:cNvPr id="36" name="TextBox 36"/>
            <p:cNvSpPr txBox="1"/>
            <p:nvPr/>
          </p:nvSpPr>
          <p:spPr>
            <a:xfrm>
              <a:off x="10821066" y="1717477"/>
              <a:ext cx="2418078" cy="427731"/>
            </a:xfrm>
            <a:prstGeom prst="rect">
              <a:avLst/>
            </a:prstGeom>
          </p:spPr>
          <p:txBody>
            <a:bodyPr lIns="0" tIns="0" rIns="0" bIns="0" rtlCol="0" anchor="t">
              <a:spAutoFit/>
            </a:bodyPr>
            <a:lstStyle/>
            <a:p>
              <a:pPr algn="l">
                <a:lnSpc>
                  <a:spcPts val="2502"/>
                </a:lnSpc>
              </a:pPr>
              <a:r>
                <a:rPr lang="en-US" sz="1987">
                  <a:solidFill>
                    <a:srgbClr val="49495A"/>
                  </a:solidFill>
                  <a:latin typeface="Glacial Indifference"/>
                  <a:ea typeface="Glacial Indifference"/>
                  <a:cs typeface="Glacial Indifference"/>
                  <a:sym typeface="Glacial Indifference"/>
                </a:rPr>
                <a:t>Recall: 95%</a:t>
              </a:r>
            </a:p>
          </p:txBody>
        </p:sp>
        <p:sp>
          <p:nvSpPr>
            <p:cNvPr id="37" name="TextBox 37"/>
            <p:cNvSpPr txBox="1"/>
            <p:nvPr/>
          </p:nvSpPr>
          <p:spPr>
            <a:xfrm>
              <a:off x="10821066" y="2174280"/>
              <a:ext cx="10160763" cy="428606"/>
            </a:xfrm>
            <a:prstGeom prst="rect">
              <a:avLst/>
            </a:prstGeom>
          </p:spPr>
          <p:txBody>
            <a:bodyPr lIns="0" tIns="0" rIns="0" bIns="0" rtlCol="0" anchor="t">
              <a:spAutoFit/>
            </a:bodyPr>
            <a:lstStyle/>
            <a:p>
              <a:pPr algn="l">
                <a:lnSpc>
                  <a:spcPts val="2823"/>
                </a:lnSpc>
              </a:pPr>
              <a:r>
                <a:rPr lang="en-US" sz="1774">
                  <a:solidFill>
                    <a:srgbClr val="49495A"/>
                  </a:solidFill>
                  <a:latin typeface="Glacial Indifference"/>
                  <a:ea typeface="Glacial Indifference"/>
                  <a:cs typeface="Glacial Indifference"/>
                  <a:sym typeface="Glacial Indifference"/>
                </a:rPr>
                <a:t>95% of actual faces were detected. Few false negatives.</a:t>
              </a:r>
            </a:p>
          </p:txBody>
        </p:sp>
      </p:grpSp>
      <p:sp>
        <p:nvSpPr>
          <p:cNvPr id="38" name="TextBox 3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39" name="Freeform 39"/>
          <p:cNvSpPr/>
          <p:nvPr/>
        </p:nvSpPr>
        <p:spPr>
          <a:xfrm flipH="1" flipV="1">
            <a:off x="14344514" y="23731"/>
            <a:ext cx="3943486" cy="1670604"/>
          </a:xfrm>
          <a:custGeom>
            <a:avLst/>
            <a:gdLst/>
            <a:ahLst/>
            <a:cxnLst/>
            <a:rect l="l" t="t" r="r" b="b"/>
            <a:pathLst>
              <a:path w="3943486" h="1670604">
                <a:moveTo>
                  <a:pt x="3943486" y="1670604"/>
                </a:moveTo>
                <a:lnTo>
                  <a:pt x="0" y="1670604"/>
                </a:lnTo>
                <a:lnTo>
                  <a:pt x="0" y="0"/>
                </a:lnTo>
                <a:lnTo>
                  <a:pt x="3943486" y="0"/>
                </a:lnTo>
                <a:lnTo>
                  <a:pt x="3943486" y="167060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txBody>
          <a:bodyPr/>
          <a:lstStyle/>
          <a:p>
            <a:endParaRPr lang="en-US"/>
          </a:p>
        </p:txBody>
      </p:sp>
      <p:grpSp>
        <p:nvGrpSpPr>
          <p:cNvPr id="7" name="Group 7"/>
          <p:cNvGrpSpPr/>
          <p:nvPr/>
        </p:nvGrpSpPr>
        <p:grpSpPr>
          <a:xfrm>
            <a:off x="7731840" y="1028700"/>
            <a:ext cx="10176253" cy="8229600"/>
            <a:chOff x="0" y="0"/>
            <a:chExt cx="13568337" cy="10972800"/>
          </a:xfrm>
        </p:grpSpPr>
        <p:sp>
          <p:nvSpPr>
            <p:cNvPr id="8" name="TextBox 8"/>
            <p:cNvSpPr txBox="1"/>
            <p:nvPr/>
          </p:nvSpPr>
          <p:spPr>
            <a:xfrm>
              <a:off x="0" y="-19050"/>
              <a:ext cx="13568337" cy="1295707"/>
            </a:xfrm>
            <a:prstGeom prst="rect">
              <a:avLst/>
            </a:prstGeom>
          </p:spPr>
          <p:txBody>
            <a:bodyPr lIns="0" tIns="0" rIns="0" bIns="0" rtlCol="0" anchor="t">
              <a:spAutoFit/>
            </a:bodyPr>
            <a:lstStyle/>
            <a:p>
              <a:pPr algn="l">
                <a:lnSpc>
                  <a:spcPts val="7820"/>
                </a:lnSpc>
              </a:pPr>
              <a:r>
                <a:rPr lang="en-US" sz="6300" b="1" i="1">
                  <a:solidFill>
                    <a:srgbClr val="2D3880"/>
                  </a:solidFill>
                  <a:latin typeface="Cormorant Garamond Bold Italics"/>
                  <a:ea typeface="Cormorant Garamond Bold Italics"/>
                  <a:cs typeface="Cormorant Garamond Bold Italics"/>
                  <a:sym typeface="Cormorant Garamond Bold Italics"/>
                </a:rPr>
                <a:t>Face Recognition Model</a:t>
              </a:r>
            </a:p>
          </p:txBody>
        </p:sp>
        <p:sp>
          <p:nvSpPr>
            <p:cNvPr id="9" name="TextBox 9"/>
            <p:cNvSpPr txBox="1"/>
            <p:nvPr/>
          </p:nvSpPr>
          <p:spPr>
            <a:xfrm>
              <a:off x="54967" y="1944567"/>
              <a:ext cx="12594035" cy="481294"/>
            </a:xfrm>
            <a:prstGeom prst="rect">
              <a:avLst/>
            </a:prstGeom>
          </p:spPr>
          <p:txBody>
            <a:bodyPr lIns="0" tIns="0" rIns="0" bIns="0" rtlCol="0" anchor="t">
              <a:spAutoFit/>
            </a:bodyPr>
            <a:lstStyle/>
            <a:p>
              <a:pPr algn="l">
                <a:lnSpc>
                  <a:spcPts val="3277"/>
                </a:lnSpc>
              </a:pPr>
              <a:r>
                <a:rPr lang="en-US" sz="2037" b="1">
                  <a:solidFill>
                    <a:srgbClr val="49495A"/>
                  </a:solidFill>
                  <a:latin typeface="Glacial Indifference Bold"/>
                  <a:ea typeface="Glacial Indifference Bold"/>
                  <a:cs typeface="Glacial Indifference Bold"/>
                  <a:sym typeface="Glacial Indifference Bold"/>
                </a:rPr>
                <a:t>Objective :</a:t>
              </a:r>
            </a:p>
          </p:txBody>
        </p:sp>
        <p:sp>
          <p:nvSpPr>
            <p:cNvPr id="10" name="TextBox 10"/>
            <p:cNvSpPr txBox="1"/>
            <p:nvPr/>
          </p:nvSpPr>
          <p:spPr>
            <a:xfrm>
              <a:off x="54967" y="2546974"/>
              <a:ext cx="12594035" cy="481294"/>
            </a:xfrm>
            <a:prstGeom prst="rect">
              <a:avLst/>
            </a:prstGeom>
          </p:spPr>
          <p:txBody>
            <a:bodyPr lIns="0" tIns="0" rIns="0" bIns="0" rtlCol="0" anchor="t">
              <a:spAutoFit/>
            </a:bodyPr>
            <a:lstStyle/>
            <a:p>
              <a:pPr marL="307279" lvl="1" indent="-153639" algn="l">
                <a:lnSpc>
                  <a:spcPts val="3277"/>
                </a:lnSpc>
                <a:buFont typeface="Arial"/>
                <a:buChar char="•"/>
              </a:pPr>
              <a:r>
                <a:rPr lang="en-US" sz="2037">
                  <a:solidFill>
                    <a:srgbClr val="49495A"/>
                  </a:solidFill>
                  <a:latin typeface="Glacial Indifference"/>
                  <a:ea typeface="Glacial Indifference"/>
                  <a:cs typeface="Glacial Indifference"/>
                  <a:sym typeface="Glacial Indifference"/>
                </a:rPr>
                <a:t>Ensure only the registered student takes the quiz.</a:t>
              </a:r>
            </a:p>
          </p:txBody>
        </p:sp>
        <p:sp>
          <p:nvSpPr>
            <p:cNvPr id="11" name="TextBox 11"/>
            <p:cNvSpPr txBox="1"/>
            <p:nvPr/>
          </p:nvSpPr>
          <p:spPr>
            <a:xfrm>
              <a:off x="54967" y="3066369"/>
              <a:ext cx="12594035" cy="481294"/>
            </a:xfrm>
            <a:prstGeom prst="rect">
              <a:avLst/>
            </a:prstGeom>
          </p:spPr>
          <p:txBody>
            <a:bodyPr lIns="0" tIns="0" rIns="0" bIns="0" rtlCol="0" anchor="t">
              <a:spAutoFit/>
            </a:bodyPr>
            <a:lstStyle/>
            <a:p>
              <a:pPr marL="307279" lvl="1" indent="-153639" algn="l">
                <a:lnSpc>
                  <a:spcPts val="3277"/>
                </a:lnSpc>
                <a:buFont typeface="Arial"/>
                <a:buChar char="•"/>
              </a:pPr>
              <a:r>
                <a:rPr lang="en-US" sz="2037">
                  <a:solidFill>
                    <a:srgbClr val="49495A"/>
                  </a:solidFill>
                  <a:latin typeface="Glacial Indifference"/>
                  <a:ea typeface="Glacial Indifference"/>
                  <a:cs typeface="Glacial Indifference"/>
                  <a:sym typeface="Glacial Indifference"/>
                </a:rPr>
                <a:t>Detect impersonation, unauthorized assistance, or multiple faces in the frame.</a:t>
              </a:r>
            </a:p>
          </p:txBody>
        </p:sp>
        <p:sp>
          <p:nvSpPr>
            <p:cNvPr id="12" name="TextBox 12"/>
            <p:cNvSpPr txBox="1"/>
            <p:nvPr/>
          </p:nvSpPr>
          <p:spPr>
            <a:xfrm>
              <a:off x="54967" y="3838255"/>
              <a:ext cx="12594035" cy="481294"/>
            </a:xfrm>
            <a:prstGeom prst="rect">
              <a:avLst/>
            </a:prstGeom>
          </p:spPr>
          <p:txBody>
            <a:bodyPr lIns="0" tIns="0" rIns="0" bIns="0" rtlCol="0" anchor="t">
              <a:spAutoFit/>
            </a:bodyPr>
            <a:lstStyle/>
            <a:p>
              <a:pPr algn="l">
                <a:lnSpc>
                  <a:spcPts val="3277"/>
                </a:lnSpc>
              </a:pPr>
              <a:r>
                <a:rPr lang="en-US" sz="2037" b="1">
                  <a:solidFill>
                    <a:srgbClr val="49495A"/>
                  </a:solidFill>
                  <a:latin typeface="Glacial Indifference Bold"/>
                  <a:ea typeface="Glacial Indifference Bold"/>
                  <a:cs typeface="Glacial Indifference Bold"/>
                  <a:sym typeface="Glacial Indifference Bold"/>
                </a:rPr>
                <a:t>Key Technologies Used :</a:t>
              </a:r>
            </a:p>
          </p:txBody>
        </p:sp>
        <p:sp>
          <p:nvSpPr>
            <p:cNvPr id="13" name="TextBox 13"/>
            <p:cNvSpPr txBox="1"/>
            <p:nvPr/>
          </p:nvSpPr>
          <p:spPr>
            <a:xfrm>
              <a:off x="54967" y="4440663"/>
              <a:ext cx="12594035" cy="481294"/>
            </a:xfrm>
            <a:prstGeom prst="rect">
              <a:avLst/>
            </a:prstGeom>
          </p:spPr>
          <p:txBody>
            <a:bodyPr lIns="0" tIns="0" rIns="0" bIns="0" rtlCol="0" anchor="t">
              <a:spAutoFit/>
            </a:bodyPr>
            <a:lstStyle/>
            <a:p>
              <a:pPr marL="307279" lvl="1" indent="-153639" algn="l">
                <a:lnSpc>
                  <a:spcPts val="3277"/>
                </a:lnSpc>
                <a:buFont typeface="Arial"/>
                <a:buChar char="•"/>
              </a:pPr>
              <a:r>
                <a:rPr lang="en-US" sz="2037">
                  <a:solidFill>
                    <a:srgbClr val="49495A"/>
                  </a:solidFill>
                  <a:latin typeface="Glacial Indifference"/>
                  <a:ea typeface="Glacial Indifference"/>
                  <a:cs typeface="Glacial Indifference"/>
                  <a:sym typeface="Glacial Indifference"/>
                </a:rPr>
                <a:t>FaceNet : For high-accuracy face recognition.</a:t>
              </a:r>
            </a:p>
          </p:txBody>
        </p:sp>
        <p:sp>
          <p:nvSpPr>
            <p:cNvPr id="14" name="TextBox 14"/>
            <p:cNvSpPr txBox="1"/>
            <p:nvPr/>
          </p:nvSpPr>
          <p:spPr>
            <a:xfrm>
              <a:off x="54967" y="4966870"/>
              <a:ext cx="12594035" cy="481294"/>
            </a:xfrm>
            <a:prstGeom prst="rect">
              <a:avLst/>
            </a:prstGeom>
          </p:spPr>
          <p:txBody>
            <a:bodyPr lIns="0" tIns="0" rIns="0" bIns="0" rtlCol="0" anchor="t">
              <a:spAutoFit/>
            </a:bodyPr>
            <a:lstStyle/>
            <a:p>
              <a:pPr marL="307279" lvl="1" indent="-153639" algn="l">
                <a:lnSpc>
                  <a:spcPts val="3277"/>
                </a:lnSpc>
                <a:buFont typeface="Arial"/>
                <a:buChar char="•"/>
              </a:pPr>
              <a:r>
                <a:rPr lang="en-US" sz="2037">
                  <a:solidFill>
                    <a:srgbClr val="49495A"/>
                  </a:solidFill>
                  <a:latin typeface="Glacial Indifference"/>
                  <a:ea typeface="Glacial Indifference"/>
                  <a:cs typeface="Glacial Indifference"/>
                  <a:sym typeface="Glacial Indifference"/>
                </a:rPr>
                <a:t>YOLOv8 : For fast face detection.</a:t>
              </a:r>
            </a:p>
          </p:txBody>
        </p:sp>
        <p:sp>
          <p:nvSpPr>
            <p:cNvPr id="15" name="TextBox 15"/>
            <p:cNvSpPr txBox="1"/>
            <p:nvPr/>
          </p:nvSpPr>
          <p:spPr>
            <a:xfrm>
              <a:off x="54967" y="5486264"/>
              <a:ext cx="12594035" cy="481294"/>
            </a:xfrm>
            <a:prstGeom prst="rect">
              <a:avLst/>
            </a:prstGeom>
          </p:spPr>
          <p:txBody>
            <a:bodyPr lIns="0" tIns="0" rIns="0" bIns="0" rtlCol="0" anchor="t">
              <a:spAutoFit/>
            </a:bodyPr>
            <a:lstStyle/>
            <a:p>
              <a:pPr marL="307279" lvl="1" indent="-153639" algn="l">
                <a:lnSpc>
                  <a:spcPts val="3277"/>
                </a:lnSpc>
                <a:buFont typeface="Arial"/>
                <a:buChar char="•"/>
              </a:pPr>
              <a:r>
                <a:rPr lang="en-US" sz="2037">
                  <a:solidFill>
                    <a:srgbClr val="49495A"/>
                  </a:solidFill>
                  <a:latin typeface="Glacial Indifference"/>
                  <a:ea typeface="Glacial Indifference"/>
                  <a:cs typeface="Glacial Indifference"/>
                  <a:sym typeface="Glacial Indifference"/>
                </a:rPr>
                <a:t>MTCNN : For precise facial alignment.</a:t>
              </a:r>
            </a:p>
          </p:txBody>
        </p:sp>
        <p:sp>
          <p:nvSpPr>
            <p:cNvPr id="16" name="TextBox 16"/>
            <p:cNvSpPr txBox="1"/>
            <p:nvPr/>
          </p:nvSpPr>
          <p:spPr>
            <a:xfrm>
              <a:off x="54967" y="6018358"/>
              <a:ext cx="12594035" cy="481294"/>
            </a:xfrm>
            <a:prstGeom prst="rect">
              <a:avLst/>
            </a:prstGeom>
          </p:spPr>
          <p:txBody>
            <a:bodyPr lIns="0" tIns="0" rIns="0" bIns="0" rtlCol="0" anchor="t">
              <a:spAutoFit/>
            </a:bodyPr>
            <a:lstStyle/>
            <a:p>
              <a:pPr marL="307279" lvl="1" indent="-153639" algn="l">
                <a:lnSpc>
                  <a:spcPts val="3277"/>
                </a:lnSpc>
                <a:buFont typeface="Arial"/>
                <a:buChar char="•"/>
              </a:pPr>
              <a:r>
                <a:rPr lang="en-US" sz="2037">
                  <a:solidFill>
                    <a:srgbClr val="49495A"/>
                  </a:solidFill>
                  <a:latin typeface="Glacial Indifference"/>
                  <a:ea typeface="Glacial Indifference"/>
                  <a:cs typeface="Glacial Indifference"/>
                  <a:sym typeface="Glacial Indifference"/>
                </a:rPr>
                <a:t>FAISS &amp; Cosine Similarity : For efficient identity matching.</a:t>
              </a:r>
            </a:p>
          </p:txBody>
        </p:sp>
        <p:sp>
          <p:nvSpPr>
            <p:cNvPr id="17" name="TextBox 17"/>
            <p:cNvSpPr txBox="1"/>
            <p:nvPr/>
          </p:nvSpPr>
          <p:spPr>
            <a:xfrm>
              <a:off x="0" y="6848902"/>
              <a:ext cx="12106077" cy="599017"/>
            </a:xfrm>
            <a:prstGeom prst="rect">
              <a:avLst/>
            </a:prstGeom>
          </p:spPr>
          <p:txBody>
            <a:bodyPr lIns="0" tIns="0" rIns="0" bIns="0" rtlCol="0" anchor="t">
              <a:spAutoFit/>
            </a:bodyPr>
            <a:lstStyle/>
            <a:p>
              <a:pPr algn="l">
                <a:lnSpc>
                  <a:spcPts val="3625"/>
                </a:lnSpc>
              </a:pPr>
              <a:r>
                <a:rPr lang="en-US" sz="2874" b="1" i="1">
                  <a:solidFill>
                    <a:srgbClr val="403CCF"/>
                  </a:solidFill>
                  <a:latin typeface="Cormorant Garamond Bold Italics"/>
                  <a:ea typeface="Cormorant Garamond Bold Italics"/>
                  <a:cs typeface="Cormorant Garamond Bold Italics"/>
                  <a:sym typeface="Cormorant Garamond Bold Italics"/>
                </a:rPr>
                <a:t>Why Face Recognition Matters in Online Exams</a:t>
              </a:r>
            </a:p>
          </p:txBody>
        </p:sp>
        <p:sp>
          <p:nvSpPr>
            <p:cNvPr id="18" name="TextBox 18"/>
            <p:cNvSpPr txBox="1"/>
            <p:nvPr/>
          </p:nvSpPr>
          <p:spPr>
            <a:xfrm>
              <a:off x="54967" y="7740019"/>
              <a:ext cx="12594035" cy="481294"/>
            </a:xfrm>
            <a:prstGeom prst="rect">
              <a:avLst/>
            </a:prstGeom>
          </p:spPr>
          <p:txBody>
            <a:bodyPr lIns="0" tIns="0" rIns="0" bIns="0" rtlCol="0" anchor="t">
              <a:spAutoFit/>
            </a:bodyPr>
            <a:lstStyle/>
            <a:p>
              <a:pPr marL="307279" lvl="1" indent="-153639" algn="l">
                <a:lnSpc>
                  <a:spcPts val="3277"/>
                </a:lnSpc>
                <a:buFont typeface="Arial"/>
                <a:buChar char="•"/>
              </a:pPr>
              <a:r>
                <a:rPr lang="en-US" sz="2037" b="1">
                  <a:solidFill>
                    <a:srgbClr val="49495A"/>
                  </a:solidFill>
                  <a:latin typeface="Glacial Indifference Bold"/>
                  <a:ea typeface="Glacial Indifference Bold"/>
                  <a:cs typeface="Glacial Indifference Bold"/>
                  <a:sym typeface="Glacial Indifference Bold"/>
                </a:rPr>
                <a:t>Problem : </a:t>
              </a:r>
              <a:r>
                <a:rPr lang="en-US" sz="2037">
                  <a:solidFill>
                    <a:srgbClr val="49495A"/>
                  </a:solidFill>
                  <a:latin typeface="Glacial Indifference"/>
                  <a:ea typeface="Glacial Indifference"/>
                  <a:cs typeface="Glacial Indifference"/>
                  <a:sym typeface="Glacial Indifference"/>
                </a:rPr>
                <a:t>Cheating via impersonation or external help.</a:t>
              </a:r>
            </a:p>
          </p:txBody>
        </p:sp>
        <p:sp>
          <p:nvSpPr>
            <p:cNvPr id="19" name="TextBox 19"/>
            <p:cNvSpPr txBox="1"/>
            <p:nvPr/>
          </p:nvSpPr>
          <p:spPr>
            <a:xfrm>
              <a:off x="54967" y="8337730"/>
              <a:ext cx="12594035" cy="481294"/>
            </a:xfrm>
            <a:prstGeom prst="rect">
              <a:avLst/>
            </a:prstGeom>
          </p:spPr>
          <p:txBody>
            <a:bodyPr lIns="0" tIns="0" rIns="0" bIns="0" rtlCol="0" anchor="t">
              <a:spAutoFit/>
            </a:bodyPr>
            <a:lstStyle/>
            <a:p>
              <a:pPr marL="307279" lvl="1" indent="-153639" algn="l">
                <a:lnSpc>
                  <a:spcPts val="3277"/>
                </a:lnSpc>
                <a:buFont typeface="Arial"/>
                <a:buChar char="•"/>
              </a:pPr>
              <a:r>
                <a:rPr lang="en-US" sz="2037" b="1">
                  <a:solidFill>
                    <a:srgbClr val="49495A"/>
                  </a:solidFill>
                  <a:latin typeface="Glacial Indifference Bold"/>
                  <a:ea typeface="Glacial Indifference Bold"/>
                  <a:cs typeface="Glacial Indifference Bold"/>
                  <a:sym typeface="Glacial Indifference Bold"/>
                </a:rPr>
                <a:t>Solution :</a:t>
              </a:r>
              <a:r>
                <a:rPr lang="en-US" sz="2037">
                  <a:solidFill>
                    <a:srgbClr val="49495A"/>
                  </a:solidFill>
                  <a:latin typeface="Glacial Indifference"/>
                  <a:ea typeface="Glacial Indifference"/>
                  <a:cs typeface="Glacial Indifference"/>
                  <a:sym typeface="Glacial Indifference"/>
                </a:rPr>
                <a:t> Real-time face verification using AI.</a:t>
              </a:r>
            </a:p>
          </p:txBody>
        </p:sp>
        <p:sp>
          <p:nvSpPr>
            <p:cNvPr id="20" name="TextBox 20"/>
            <p:cNvSpPr txBox="1"/>
            <p:nvPr/>
          </p:nvSpPr>
          <p:spPr>
            <a:xfrm>
              <a:off x="54967" y="8933324"/>
              <a:ext cx="12594035" cy="481294"/>
            </a:xfrm>
            <a:prstGeom prst="rect">
              <a:avLst/>
            </a:prstGeom>
          </p:spPr>
          <p:txBody>
            <a:bodyPr lIns="0" tIns="0" rIns="0" bIns="0" rtlCol="0" anchor="t">
              <a:spAutoFit/>
            </a:bodyPr>
            <a:lstStyle/>
            <a:p>
              <a:pPr marL="307279" lvl="1" indent="-153639" algn="l">
                <a:lnSpc>
                  <a:spcPts val="3277"/>
                </a:lnSpc>
                <a:buFont typeface="Arial"/>
                <a:buChar char="•"/>
              </a:pPr>
              <a:r>
                <a:rPr lang="en-US" sz="2037" b="1">
                  <a:solidFill>
                    <a:srgbClr val="49495A"/>
                  </a:solidFill>
                  <a:latin typeface="Glacial Indifference Bold"/>
                  <a:ea typeface="Glacial Indifference Bold"/>
                  <a:cs typeface="Glacial Indifference Bold"/>
                  <a:sym typeface="Glacial Indifference Bold"/>
                </a:rPr>
                <a:t>Benefits :</a:t>
              </a:r>
            </a:p>
          </p:txBody>
        </p:sp>
        <p:sp>
          <p:nvSpPr>
            <p:cNvPr id="21" name="TextBox 21"/>
            <p:cNvSpPr txBox="1"/>
            <p:nvPr/>
          </p:nvSpPr>
          <p:spPr>
            <a:xfrm>
              <a:off x="54967" y="9452718"/>
              <a:ext cx="12594035" cy="481294"/>
            </a:xfrm>
            <a:prstGeom prst="rect">
              <a:avLst/>
            </a:prstGeom>
          </p:spPr>
          <p:txBody>
            <a:bodyPr lIns="0" tIns="0" rIns="0" bIns="0" rtlCol="0" anchor="t">
              <a:spAutoFit/>
            </a:bodyPr>
            <a:lstStyle/>
            <a:p>
              <a:pPr marL="914804" lvl="2" indent="-304935" algn="l">
                <a:lnSpc>
                  <a:spcPts val="3277"/>
                </a:lnSpc>
                <a:buFont typeface="Arial"/>
                <a:buChar char="⚬"/>
              </a:pPr>
              <a:r>
                <a:rPr lang="en-US" sz="2037">
                  <a:solidFill>
                    <a:srgbClr val="49495A"/>
                  </a:solidFill>
                  <a:latin typeface="Glacial Indifference"/>
                  <a:ea typeface="Glacial Indifference"/>
                  <a:cs typeface="Glacial Indifference"/>
                  <a:sym typeface="Glacial Indifference"/>
                </a:rPr>
                <a:t>Identity confirmation at exam start.</a:t>
              </a:r>
            </a:p>
          </p:txBody>
        </p:sp>
        <p:sp>
          <p:nvSpPr>
            <p:cNvPr id="22" name="TextBox 22"/>
            <p:cNvSpPr txBox="1"/>
            <p:nvPr/>
          </p:nvSpPr>
          <p:spPr>
            <a:xfrm>
              <a:off x="54967" y="9972112"/>
              <a:ext cx="12594035" cy="481294"/>
            </a:xfrm>
            <a:prstGeom prst="rect">
              <a:avLst/>
            </a:prstGeom>
          </p:spPr>
          <p:txBody>
            <a:bodyPr lIns="0" tIns="0" rIns="0" bIns="0" rtlCol="0" anchor="t">
              <a:spAutoFit/>
            </a:bodyPr>
            <a:lstStyle/>
            <a:p>
              <a:pPr marL="914804" lvl="2" indent="-304935" algn="l">
                <a:lnSpc>
                  <a:spcPts val="3277"/>
                </a:lnSpc>
                <a:buFont typeface="Arial"/>
                <a:buChar char="⚬"/>
              </a:pPr>
              <a:r>
                <a:rPr lang="en-US" sz="2037">
                  <a:solidFill>
                    <a:srgbClr val="49495A"/>
                  </a:solidFill>
                  <a:latin typeface="Glacial Indifference"/>
                  <a:ea typeface="Glacial Indifference"/>
                  <a:cs typeface="Glacial Indifference"/>
                  <a:sym typeface="Glacial Indifference"/>
                </a:rPr>
                <a:t>Multi-face monitoring.</a:t>
              </a:r>
            </a:p>
          </p:txBody>
        </p:sp>
        <p:sp>
          <p:nvSpPr>
            <p:cNvPr id="23" name="TextBox 23"/>
            <p:cNvSpPr txBox="1"/>
            <p:nvPr/>
          </p:nvSpPr>
          <p:spPr>
            <a:xfrm>
              <a:off x="54967" y="10491506"/>
              <a:ext cx="12594035" cy="481294"/>
            </a:xfrm>
            <a:prstGeom prst="rect">
              <a:avLst/>
            </a:prstGeom>
          </p:spPr>
          <p:txBody>
            <a:bodyPr lIns="0" tIns="0" rIns="0" bIns="0" rtlCol="0" anchor="t">
              <a:spAutoFit/>
            </a:bodyPr>
            <a:lstStyle/>
            <a:p>
              <a:pPr marL="914804" lvl="2" indent="-304935" algn="l">
                <a:lnSpc>
                  <a:spcPts val="3277"/>
                </a:lnSpc>
                <a:buFont typeface="Arial"/>
                <a:buChar char="⚬"/>
              </a:pPr>
              <a:r>
                <a:rPr lang="en-US" sz="2037">
                  <a:solidFill>
                    <a:srgbClr val="49495A"/>
                  </a:solidFill>
                  <a:latin typeface="Glacial Indifference"/>
                  <a:ea typeface="Glacial Indifference"/>
                  <a:cs typeface="Glacial Indifference"/>
                  <a:sym typeface="Glacial Indifference"/>
                </a:rPr>
                <a:t>Automated alerts for suspicious behavior.</a:t>
              </a:r>
            </a:p>
          </p:txBody>
        </p:sp>
      </p:grpSp>
      <p:grpSp>
        <p:nvGrpSpPr>
          <p:cNvPr id="24" name="Group 24"/>
          <p:cNvGrpSpPr/>
          <p:nvPr/>
        </p:nvGrpSpPr>
        <p:grpSpPr>
          <a:xfrm>
            <a:off x="987475" y="9060210"/>
            <a:ext cx="304354" cy="304354"/>
            <a:chOff x="0" y="0"/>
            <a:chExt cx="405805" cy="405805"/>
          </a:xfrm>
        </p:grpSpPr>
        <p:sp>
          <p:nvSpPr>
            <p:cNvPr id="25" name="Freeform 25"/>
            <p:cNvSpPr/>
            <p:nvPr/>
          </p:nvSpPr>
          <p:spPr>
            <a:xfrm>
              <a:off x="0" y="0"/>
              <a:ext cx="405765" cy="405892"/>
            </a:xfrm>
            <a:custGeom>
              <a:avLst/>
              <a:gdLst/>
              <a:ahLst/>
              <a:cxnLst/>
              <a:rect l="l" t="t" r="r" b="b"/>
              <a:pathLst>
                <a:path w="405765" h="405892">
                  <a:moveTo>
                    <a:pt x="0" y="202946"/>
                  </a:moveTo>
                  <a:cubicBezTo>
                    <a:pt x="0" y="90805"/>
                    <a:pt x="90805" y="0"/>
                    <a:pt x="202946" y="0"/>
                  </a:cubicBezTo>
                  <a:cubicBezTo>
                    <a:pt x="204851" y="0"/>
                    <a:pt x="206756" y="889"/>
                    <a:pt x="207899" y="2413"/>
                  </a:cubicBezTo>
                  <a:lnTo>
                    <a:pt x="202946" y="6350"/>
                  </a:lnTo>
                  <a:lnTo>
                    <a:pt x="202946" y="0"/>
                  </a:lnTo>
                  <a:lnTo>
                    <a:pt x="202946" y="6350"/>
                  </a:lnTo>
                  <a:lnTo>
                    <a:pt x="202946" y="0"/>
                  </a:lnTo>
                  <a:cubicBezTo>
                    <a:pt x="314960" y="0"/>
                    <a:pt x="405765" y="90805"/>
                    <a:pt x="405765" y="202946"/>
                  </a:cubicBezTo>
                  <a:cubicBezTo>
                    <a:pt x="405765" y="204978"/>
                    <a:pt x="404876" y="206883"/>
                    <a:pt x="403225" y="208026"/>
                  </a:cubicBezTo>
                  <a:lnTo>
                    <a:pt x="399415" y="202946"/>
                  </a:lnTo>
                  <a:lnTo>
                    <a:pt x="405765" y="202946"/>
                  </a:lnTo>
                  <a:cubicBezTo>
                    <a:pt x="405765" y="314960"/>
                    <a:pt x="314960" y="405892"/>
                    <a:pt x="202819" y="405892"/>
                  </a:cubicBezTo>
                  <a:lnTo>
                    <a:pt x="202819" y="399542"/>
                  </a:lnTo>
                  <a:lnTo>
                    <a:pt x="202819" y="393192"/>
                  </a:lnTo>
                  <a:lnTo>
                    <a:pt x="202819" y="399542"/>
                  </a:lnTo>
                  <a:lnTo>
                    <a:pt x="202819" y="405892"/>
                  </a:lnTo>
                  <a:cubicBezTo>
                    <a:pt x="90805" y="405765"/>
                    <a:pt x="0" y="314960"/>
                    <a:pt x="0" y="202946"/>
                  </a:cubicBezTo>
                  <a:lnTo>
                    <a:pt x="6350" y="202946"/>
                  </a:lnTo>
                  <a:lnTo>
                    <a:pt x="0" y="202946"/>
                  </a:lnTo>
                  <a:moveTo>
                    <a:pt x="12700" y="202946"/>
                  </a:moveTo>
                  <a:lnTo>
                    <a:pt x="6350" y="202946"/>
                  </a:lnTo>
                  <a:lnTo>
                    <a:pt x="12700" y="202946"/>
                  </a:lnTo>
                  <a:cubicBezTo>
                    <a:pt x="12700" y="307975"/>
                    <a:pt x="97917" y="393192"/>
                    <a:pt x="202946" y="393192"/>
                  </a:cubicBezTo>
                  <a:cubicBezTo>
                    <a:pt x="206502" y="393192"/>
                    <a:pt x="209296" y="395986"/>
                    <a:pt x="209296" y="399542"/>
                  </a:cubicBezTo>
                  <a:cubicBezTo>
                    <a:pt x="209296" y="403098"/>
                    <a:pt x="206502" y="405892"/>
                    <a:pt x="202946" y="405892"/>
                  </a:cubicBezTo>
                  <a:cubicBezTo>
                    <a:pt x="199390" y="405892"/>
                    <a:pt x="196596" y="403098"/>
                    <a:pt x="196596" y="399542"/>
                  </a:cubicBezTo>
                  <a:cubicBezTo>
                    <a:pt x="196596" y="395986"/>
                    <a:pt x="199390" y="393192"/>
                    <a:pt x="202946" y="393192"/>
                  </a:cubicBezTo>
                  <a:cubicBezTo>
                    <a:pt x="307975" y="393192"/>
                    <a:pt x="393192" y="307975"/>
                    <a:pt x="393192" y="202946"/>
                  </a:cubicBezTo>
                  <a:cubicBezTo>
                    <a:pt x="393192" y="200914"/>
                    <a:pt x="394081" y="199009"/>
                    <a:pt x="395732" y="197866"/>
                  </a:cubicBezTo>
                  <a:lnTo>
                    <a:pt x="399542" y="202946"/>
                  </a:lnTo>
                  <a:lnTo>
                    <a:pt x="393192" y="202946"/>
                  </a:lnTo>
                  <a:cubicBezTo>
                    <a:pt x="393065" y="97917"/>
                    <a:pt x="307975" y="12700"/>
                    <a:pt x="202946" y="12700"/>
                  </a:cubicBezTo>
                  <a:cubicBezTo>
                    <a:pt x="201041" y="12700"/>
                    <a:pt x="199136" y="11811"/>
                    <a:pt x="197993" y="10287"/>
                  </a:cubicBezTo>
                  <a:lnTo>
                    <a:pt x="202946" y="6350"/>
                  </a:lnTo>
                  <a:lnTo>
                    <a:pt x="202946" y="12700"/>
                  </a:lnTo>
                  <a:cubicBezTo>
                    <a:pt x="97917" y="12700"/>
                    <a:pt x="12700" y="97917"/>
                    <a:pt x="12700" y="202946"/>
                  </a:cubicBezTo>
                  <a:close/>
                </a:path>
              </a:pathLst>
            </a:custGeom>
            <a:solidFill>
              <a:srgbClr val="FFFFFF"/>
            </a:solidFill>
          </p:spPr>
          <p:txBody>
            <a:bodyPr/>
            <a:lstStyle/>
            <a:p>
              <a:endParaRPr lang="en-US"/>
            </a:p>
          </p:txBody>
        </p:sp>
      </p:grpSp>
      <p:sp>
        <p:nvSpPr>
          <p:cNvPr id="26" name="TextBox 26"/>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Glacial Indifference"/>
                <a:ea typeface="Glacial Indifference"/>
                <a:cs typeface="Glacial Indifference"/>
                <a:sym typeface="Glacial Indifference"/>
              </a:rPr>
              <a:t>19</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7060782"/>
            <a:ext cx="4097968" cy="3226218"/>
          </a:xfrm>
          <a:custGeom>
            <a:avLst/>
            <a:gdLst/>
            <a:ahLst/>
            <a:cxnLst/>
            <a:rect l="l" t="t" r="r" b="b"/>
            <a:pathLst>
              <a:path w="4097968" h="3226218">
                <a:moveTo>
                  <a:pt x="0" y="3226218"/>
                </a:moveTo>
                <a:lnTo>
                  <a:pt x="4097968" y="3226218"/>
                </a:lnTo>
                <a:lnTo>
                  <a:pt x="4097968" y="0"/>
                </a:lnTo>
                <a:lnTo>
                  <a:pt x="0" y="0"/>
                </a:lnTo>
                <a:lnTo>
                  <a:pt x="0" y="322621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931415" y="6836305"/>
            <a:ext cx="3356585" cy="3450695"/>
          </a:xfrm>
          <a:custGeom>
            <a:avLst/>
            <a:gdLst/>
            <a:ahLst/>
            <a:cxnLst/>
            <a:rect l="l" t="t" r="r" b="b"/>
            <a:pathLst>
              <a:path w="3356585" h="3450695">
                <a:moveTo>
                  <a:pt x="0" y="0"/>
                </a:moveTo>
                <a:lnTo>
                  <a:pt x="3356585" y="0"/>
                </a:lnTo>
                <a:lnTo>
                  <a:pt x="3356585" y="3450695"/>
                </a:lnTo>
                <a:lnTo>
                  <a:pt x="0" y="3450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786379" y="895350"/>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Agenda Overview</a:t>
            </a:r>
          </a:p>
        </p:txBody>
      </p:sp>
      <p:grpSp>
        <p:nvGrpSpPr>
          <p:cNvPr id="5" name="Group 5"/>
          <p:cNvGrpSpPr/>
          <p:nvPr/>
        </p:nvGrpSpPr>
        <p:grpSpPr>
          <a:xfrm>
            <a:off x="2786379" y="2464965"/>
            <a:ext cx="12974358" cy="6485472"/>
            <a:chOff x="0" y="0"/>
            <a:chExt cx="17299144" cy="8647296"/>
          </a:xfrm>
        </p:grpSpPr>
        <p:grpSp>
          <p:nvGrpSpPr>
            <p:cNvPr id="6" name="Group 6"/>
            <p:cNvGrpSpPr/>
            <p:nvPr/>
          </p:nvGrpSpPr>
          <p:grpSpPr>
            <a:xfrm>
              <a:off x="1511" y="0"/>
              <a:ext cx="1123716" cy="112371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id="9" name="Group 9"/>
            <p:cNvGrpSpPr/>
            <p:nvPr/>
          </p:nvGrpSpPr>
          <p:grpSpPr>
            <a:xfrm>
              <a:off x="1511" y="1504716"/>
              <a:ext cx="1123716" cy="11237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id="12" name="Group 12"/>
            <p:cNvGrpSpPr/>
            <p:nvPr/>
          </p:nvGrpSpPr>
          <p:grpSpPr>
            <a:xfrm>
              <a:off x="1511" y="3009432"/>
              <a:ext cx="1123716" cy="112371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id="15" name="Group 15"/>
            <p:cNvGrpSpPr/>
            <p:nvPr/>
          </p:nvGrpSpPr>
          <p:grpSpPr>
            <a:xfrm>
              <a:off x="1511" y="4514148"/>
              <a:ext cx="1123716" cy="112371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id="18" name="Group 18"/>
            <p:cNvGrpSpPr/>
            <p:nvPr/>
          </p:nvGrpSpPr>
          <p:grpSpPr>
            <a:xfrm>
              <a:off x="8945275" y="1504716"/>
              <a:ext cx="1123716" cy="112371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08</a:t>
                </a:r>
              </a:p>
            </p:txBody>
          </p:sp>
        </p:grpSp>
        <p:grpSp>
          <p:nvGrpSpPr>
            <p:cNvPr id="21" name="Group 21"/>
            <p:cNvGrpSpPr/>
            <p:nvPr/>
          </p:nvGrpSpPr>
          <p:grpSpPr>
            <a:xfrm>
              <a:off x="8945275" y="3009432"/>
              <a:ext cx="1123716" cy="112371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09</a:t>
                </a:r>
              </a:p>
            </p:txBody>
          </p:sp>
        </p:grpSp>
        <p:sp>
          <p:nvSpPr>
            <p:cNvPr id="24" name="TextBox 24"/>
            <p:cNvSpPr txBox="1"/>
            <p:nvPr/>
          </p:nvSpPr>
          <p:spPr>
            <a:xfrm>
              <a:off x="1403116" y="199908"/>
              <a:ext cx="6606777"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Problem Statement</a:t>
              </a:r>
            </a:p>
          </p:txBody>
        </p:sp>
        <p:sp>
          <p:nvSpPr>
            <p:cNvPr id="25" name="TextBox 25"/>
            <p:cNvSpPr txBox="1"/>
            <p:nvPr/>
          </p:nvSpPr>
          <p:spPr>
            <a:xfrm>
              <a:off x="1403116" y="1704624"/>
              <a:ext cx="6606777"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Why EduGuard Matters</a:t>
              </a:r>
            </a:p>
          </p:txBody>
        </p:sp>
        <p:sp>
          <p:nvSpPr>
            <p:cNvPr id="26" name="TextBox 26"/>
            <p:cNvSpPr txBox="1"/>
            <p:nvPr/>
          </p:nvSpPr>
          <p:spPr>
            <a:xfrm>
              <a:off x="1403116" y="3203224"/>
              <a:ext cx="6606777"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Objectives of EduGuard</a:t>
              </a:r>
            </a:p>
          </p:txBody>
        </p:sp>
        <p:sp>
          <p:nvSpPr>
            <p:cNvPr id="27" name="TextBox 27"/>
            <p:cNvSpPr txBox="1"/>
            <p:nvPr/>
          </p:nvSpPr>
          <p:spPr>
            <a:xfrm>
              <a:off x="1403116" y="4701823"/>
              <a:ext cx="6606777"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Competitors</a:t>
              </a:r>
            </a:p>
          </p:txBody>
        </p:sp>
        <p:grpSp>
          <p:nvGrpSpPr>
            <p:cNvPr id="28" name="Group 28"/>
            <p:cNvGrpSpPr/>
            <p:nvPr/>
          </p:nvGrpSpPr>
          <p:grpSpPr>
            <a:xfrm>
              <a:off x="8945275" y="0"/>
              <a:ext cx="1153876" cy="1123716"/>
              <a:chOff x="0" y="0"/>
              <a:chExt cx="834615" cy="812800"/>
            </a:xfrm>
          </p:grpSpPr>
          <p:sp>
            <p:nvSpPr>
              <p:cNvPr id="29" name="Freeform 29"/>
              <p:cNvSpPr/>
              <p:nvPr/>
            </p:nvSpPr>
            <p:spPr>
              <a:xfrm>
                <a:off x="0" y="0"/>
                <a:ext cx="834616" cy="812800"/>
              </a:xfrm>
              <a:custGeom>
                <a:avLst/>
                <a:gdLst/>
                <a:ahLst/>
                <a:cxnLst/>
                <a:rect l="l" t="t" r="r" b="b"/>
                <a:pathLst>
                  <a:path w="834616" h="812800">
                    <a:moveTo>
                      <a:pt x="417308" y="0"/>
                    </a:moveTo>
                    <a:cubicBezTo>
                      <a:pt x="186835" y="0"/>
                      <a:pt x="0" y="181951"/>
                      <a:pt x="0" y="406400"/>
                    </a:cubicBezTo>
                    <a:cubicBezTo>
                      <a:pt x="0" y="630849"/>
                      <a:pt x="186835" y="812800"/>
                      <a:pt x="417308" y="812800"/>
                    </a:cubicBezTo>
                    <a:cubicBezTo>
                      <a:pt x="647780" y="812800"/>
                      <a:pt x="834616" y="630849"/>
                      <a:pt x="834616" y="406400"/>
                    </a:cubicBezTo>
                    <a:cubicBezTo>
                      <a:pt x="834616" y="181951"/>
                      <a:pt x="647780" y="0"/>
                      <a:pt x="417308" y="0"/>
                    </a:cubicBezTo>
                    <a:close/>
                  </a:path>
                </a:pathLst>
              </a:custGeom>
              <a:solidFill>
                <a:srgbClr val="2D3880"/>
              </a:solidFill>
            </p:spPr>
            <p:txBody>
              <a:bodyPr/>
              <a:lstStyle/>
              <a:p>
                <a:endParaRPr lang="en-US"/>
              </a:p>
            </p:txBody>
          </p:sp>
          <p:sp>
            <p:nvSpPr>
              <p:cNvPr id="30" name="TextBox 30"/>
              <p:cNvSpPr txBox="1"/>
              <p:nvPr/>
            </p:nvSpPr>
            <p:spPr>
              <a:xfrm>
                <a:off x="78245" y="19050"/>
                <a:ext cx="678125"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07</a:t>
                </a:r>
              </a:p>
            </p:txBody>
          </p:sp>
        </p:grpSp>
        <p:sp>
          <p:nvSpPr>
            <p:cNvPr id="31" name="TextBox 31"/>
            <p:cNvSpPr txBox="1"/>
            <p:nvPr/>
          </p:nvSpPr>
          <p:spPr>
            <a:xfrm>
              <a:off x="10386051" y="184245"/>
              <a:ext cx="6784102"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Face Recognition Model</a:t>
              </a:r>
            </a:p>
          </p:txBody>
        </p:sp>
        <p:sp>
          <p:nvSpPr>
            <p:cNvPr id="32" name="TextBox 32"/>
            <p:cNvSpPr txBox="1"/>
            <p:nvPr/>
          </p:nvSpPr>
          <p:spPr>
            <a:xfrm>
              <a:off x="10346880" y="1704624"/>
              <a:ext cx="6823273"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Head Pose Estimation Model</a:t>
              </a:r>
            </a:p>
          </p:txBody>
        </p:sp>
        <p:sp>
          <p:nvSpPr>
            <p:cNvPr id="33" name="TextBox 33"/>
            <p:cNvSpPr txBox="1"/>
            <p:nvPr/>
          </p:nvSpPr>
          <p:spPr>
            <a:xfrm>
              <a:off x="10346880" y="3209340"/>
              <a:ext cx="6952264"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Gaze Pose Estimation Model</a:t>
              </a:r>
            </a:p>
          </p:txBody>
        </p:sp>
        <p:grpSp>
          <p:nvGrpSpPr>
            <p:cNvPr id="34" name="Group 34"/>
            <p:cNvGrpSpPr/>
            <p:nvPr/>
          </p:nvGrpSpPr>
          <p:grpSpPr>
            <a:xfrm>
              <a:off x="0" y="6018864"/>
              <a:ext cx="1123716" cy="112371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sp>
          <p:nvSpPr>
            <p:cNvPr id="37" name="TextBox 37"/>
            <p:cNvSpPr txBox="1"/>
            <p:nvPr/>
          </p:nvSpPr>
          <p:spPr>
            <a:xfrm>
              <a:off x="1403116" y="6203109"/>
              <a:ext cx="6606777"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Diagrams</a:t>
              </a:r>
            </a:p>
          </p:txBody>
        </p:sp>
        <p:grpSp>
          <p:nvGrpSpPr>
            <p:cNvPr id="38" name="Group 38"/>
            <p:cNvGrpSpPr/>
            <p:nvPr/>
          </p:nvGrpSpPr>
          <p:grpSpPr>
            <a:xfrm>
              <a:off x="8945275" y="6018864"/>
              <a:ext cx="1123716" cy="1123716"/>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40" name="TextBox 4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11</a:t>
                </a:r>
              </a:p>
            </p:txBody>
          </p:sp>
        </p:grpSp>
        <p:sp>
          <p:nvSpPr>
            <p:cNvPr id="41" name="TextBox 41"/>
            <p:cNvSpPr txBox="1"/>
            <p:nvPr/>
          </p:nvSpPr>
          <p:spPr>
            <a:xfrm>
              <a:off x="10346880" y="6203109"/>
              <a:ext cx="6608288"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Implementation</a:t>
              </a:r>
            </a:p>
          </p:txBody>
        </p:sp>
        <p:grpSp>
          <p:nvGrpSpPr>
            <p:cNvPr id="42" name="Group 42"/>
            <p:cNvGrpSpPr/>
            <p:nvPr/>
          </p:nvGrpSpPr>
          <p:grpSpPr>
            <a:xfrm>
              <a:off x="0" y="7523580"/>
              <a:ext cx="1123716" cy="1123716"/>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sp>
          <p:nvSpPr>
            <p:cNvPr id="45" name="TextBox 45"/>
            <p:cNvSpPr txBox="1"/>
            <p:nvPr/>
          </p:nvSpPr>
          <p:spPr>
            <a:xfrm>
              <a:off x="1403116" y="7707825"/>
              <a:ext cx="6606777"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Face Detection Model</a:t>
              </a:r>
            </a:p>
          </p:txBody>
        </p:sp>
        <p:grpSp>
          <p:nvGrpSpPr>
            <p:cNvPr id="46" name="Group 46"/>
            <p:cNvGrpSpPr/>
            <p:nvPr/>
          </p:nvGrpSpPr>
          <p:grpSpPr>
            <a:xfrm>
              <a:off x="8945275" y="4514148"/>
              <a:ext cx="1123716" cy="1123716"/>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txBody>
              <a:bodyPr/>
              <a:lstStyle/>
              <a:p>
                <a:endParaRPr lang="en-US"/>
              </a:p>
            </p:txBody>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10</a:t>
                </a:r>
              </a:p>
            </p:txBody>
          </p:sp>
        </p:grpSp>
        <p:sp>
          <p:nvSpPr>
            <p:cNvPr id="49" name="TextBox 49"/>
            <p:cNvSpPr txBox="1"/>
            <p:nvPr/>
          </p:nvSpPr>
          <p:spPr>
            <a:xfrm>
              <a:off x="10346880" y="4698393"/>
              <a:ext cx="6608288" cy="698076"/>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Object Detection Model</a:t>
              </a:r>
            </a:p>
          </p:txBody>
        </p:sp>
      </p:grpSp>
      <p:sp>
        <p:nvSpPr>
          <p:cNvPr id="50" name="TextBox 50"/>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FFFFFF"/>
                </a:solidFill>
                <a:latin typeface="Canva Sans"/>
                <a:ea typeface="Canva Sans"/>
                <a:cs typeface="Canva Sans"/>
                <a:sym typeface="Canva Sans"/>
              </a:rPr>
              <a:t>2</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TextBox 6"/>
          <p:cNvSpPr txBox="1"/>
          <p:nvPr/>
        </p:nvSpPr>
        <p:spPr>
          <a:xfrm>
            <a:off x="1028700" y="1028672"/>
            <a:ext cx="15311315" cy="976638"/>
          </a:xfrm>
          <a:prstGeom prst="rect">
            <a:avLst/>
          </a:prstGeom>
        </p:spPr>
        <p:txBody>
          <a:bodyPr lIns="0" tIns="0" rIns="0" bIns="0" rtlCol="0" anchor="t">
            <a:spAutoFit/>
          </a:bodyPr>
          <a:lstStyle/>
          <a:p>
            <a:pPr algn="l">
              <a:lnSpc>
                <a:spcPts val="7894"/>
              </a:lnSpc>
            </a:pPr>
            <a:r>
              <a:rPr lang="en-US" sz="6300" b="1" i="1">
                <a:solidFill>
                  <a:srgbClr val="2D3880"/>
                </a:solidFill>
                <a:latin typeface="Cormorant Garamond Bold Italics"/>
                <a:ea typeface="Cormorant Garamond Bold Italics"/>
                <a:cs typeface="Cormorant Garamond Bold Italics"/>
                <a:sym typeface="Cormorant Garamond Bold Italics"/>
              </a:rPr>
              <a:t>Face Recognition Model – FaceNet</a:t>
            </a:r>
          </a:p>
        </p:txBody>
      </p:sp>
      <p:grpSp>
        <p:nvGrpSpPr>
          <p:cNvPr id="7" name="Group 7"/>
          <p:cNvGrpSpPr/>
          <p:nvPr/>
        </p:nvGrpSpPr>
        <p:grpSpPr>
          <a:xfrm>
            <a:off x="1028700" y="2165153"/>
            <a:ext cx="16361866" cy="2399140"/>
            <a:chOff x="0" y="0"/>
            <a:chExt cx="21815822" cy="3198854"/>
          </a:xfrm>
        </p:grpSpPr>
        <p:sp>
          <p:nvSpPr>
            <p:cNvPr id="8" name="TextBox 8"/>
            <p:cNvSpPr txBox="1"/>
            <p:nvPr/>
          </p:nvSpPr>
          <p:spPr>
            <a:xfrm>
              <a:off x="58340" y="-76200"/>
              <a:ext cx="21757482" cy="487743"/>
            </a:xfrm>
            <a:prstGeom prst="rect">
              <a:avLst/>
            </a:prstGeom>
          </p:spPr>
          <p:txBody>
            <a:bodyPr lIns="0" tIns="0" rIns="0" bIns="0" rtlCol="0" anchor="t">
              <a:spAutoFit/>
            </a:bodyPr>
            <a:lstStyle/>
            <a:p>
              <a:pPr algn="l">
                <a:lnSpc>
                  <a:spcPts val="3239"/>
                </a:lnSpc>
              </a:pPr>
              <a:r>
                <a:rPr lang="en-US" sz="2037" b="1">
                  <a:solidFill>
                    <a:srgbClr val="49495A"/>
                  </a:solidFill>
                  <a:latin typeface="Glacial Indifference Bold"/>
                  <a:ea typeface="Glacial Indifference Bold"/>
                  <a:cs typeface="Glacial Indifference Bold"/>
                  <a:sym typeface="Glacial Indifference Bold"/>
                </a:rPr>
                <a:t>Overview :</a:t>
              </a:r>
            </a:p>
          </p:txBody>
        </p:sp>
        <p:sp>
          <p:nvSpPr>
            <p:cNvPr id="9" name="TextBox 9"/>
            <p:cNvSpPr txBox="1"/>
            <p:nvPr/>
          </p:nvSpPr>
          <p:spPr>
            <a:xfrm>
              <a:off x="58340" y="453413"/>
              <a:ext cx="21757482" cy="487743"/>
            </a:xfrm>
            <a:prstGeom prst="rect">
              <a:avLst/>
            </a:prstGeom>
          </p:spPr>
          <p:txBody>
            <a:bodyPr lIns="0" tIns="0" rIns="0" bIns="0" rtlCol="0" anchor="t">
              <a:spAutoFit/>
            </a:bodyPr>
            <a:lstStyle/>
            <a:p>
              <a:pPr marL="307281" lvl="1" indent="-153640" algn="l">
                <a:lnSpc>
                  <a:spcPts val="3239"/>
                </a:lnSpc>
                <a:buFont typeface="Arial"/>
                <a:buChar char="•"/>
              </a:pPr>
              <a:r>
                <a:rPr lang="en-US" sz="2037">
                  <a:solidFill>
                    <a:srgbClr val="49495A"/>
                  </a:solidFill>
                  <a:latin typeface="Glacial Indifference"/>
                  <a:ea typeface="Glacial Indifference"/>
                  <a:cs typeface="Glacial Indifference"/>
                  <a:sym typeface="Glacial Indifference"/>
                </a:rPr>
                <a:t>Deep learning model developed by Google.</a:t>
              </a:r>
            </a:p>
          </p:txBody>
        </p:sp>
        <p:sp>
          <p:nvSpPr>
            <p:cNvPr id="10" name="TextBox 10"/>
            <p:cNvSpPr txBox="1"/>
            <p:nvPr/>
          </p:nvSpPr>
          <p:spPr>
            <a:xfrm>
              <a:off x="58340" y="991957"/>
              <a:ext cx="21757482" cy="487743"/>
            </a:xfrm>
            <a:prstGeom prst="rect">
              <a:avLst/>
            </a:prstGeom>
          </p:spPr>
          <p:txBody>
            <a:bodyPr lIns="0" tIns="0" rIns="0" bIns="0" rtlCol="0" anchor="t">
              <a:spAutoFit/>
            </a:bodyPr>
            <a:lstStyle/>
            <a:p>
              <a:pPr marL="307281" lvl="1" indent="-153640" algn="l">
                <a:lnSpc>
                  <a:spcPts val="3239"/>
                </a:lnSpc>
                <a:buFont typeface="Arial"/>
                <a:buChar char="•"/>
              </a:pPr>
              <a:r>
                <a:rPr lang="en-US" sz="2037">
                  <a:solidFill>
                    <a:srgbClr val="49495A"/>
                  </a:solidFill>
                  <a:latin typeface="Glacial Indifference"/>
                  <a:ea typeface="Glacial Indifference"/>
                  <a:cs typeface="Glacial Indifference"/>
                  <a:sym typeface="Glacial Indifference"/>
                </a:rPr>
                <a:t>Converts facial images into 128-dimensional embeddings .</a:t>
              </a:r>
            </a:p>
          </p:txBody>
        </p:sp>
        <p:sp>
          <p:nvSpPr>
            <p:cNvPr id="11" name="TextBox 11"/>
            <p:cNvSpPr txBox="1"/>
            <p:nvPr/>
          </p:nvSpPr>
          <p:spPr>
            <a:xfrm>
              <a:off x="0" y="1604521"/>
              <a:ext cx="21757482" cy="470069"/>
            </a:xfrm>
            <a:prstGeom prst="rect">
              <a:avLst/>
            </a:prstGeom>
          </p:spPr>
          <p:txBody>
            <a:bodyPr lIns="0" tIns="0" rIns="0" bIns="0" rtlCol="0" anchor="t">
              <a:spAutoFit/>
            </a:bodyPr>
            <a:lstStyle/>
            <a:p>
              <a:pPr algn="l">
                <a:lnSpc>
                  <a:spcPts val="3137"/>
                </a:lnSpc>
              </a:pPr>
              <a:r>
                <a:rPr lang="en-US" sz="2037" b="1">
                  <a:solidFill>
                    <a:srgbClr val="49495A"/>
                  </a:solidFill>
                  <a:latin typeface="Glacial Indifference Bold"/>
                  <a:ea typeface="Glacial Indifference Bold"/>
                  <a:cs typeface="Glacial Indifference Bold"/>
                  <a:sym typeface="Glacial Indifference Bold"/>
                </a:rPr>
                <a:t>Key Features :</a:t>
              </a:r>
            </a:p>
          </p:txBody>
        </p:sp>
        <p:sp>
          <p:nvSpPr>
            <p:cNvPr id="12" name="TextBox 12"/>
            <p:cNvSpPr txBox="1"/>
            <p:nvPr/>
          </p:nvSpPr>
          <p:spPr>
            <a:xfrm>
              <a:off x="0" y="2185715"/>
              <a:ext cx="21757482" cy="470069"/>
            </a:xfrm>
            <a:prstGeom prst="rect">
              <a:avLst/>
            </a:prstGeom>
          </p:spPr>
          <p:txBody>
            <a:bodyPr lIns="0" tIns="0" rIns="0" bIns="0" rtlCol="0" anchor="t">
              <a:spAutoFit/>
            </a:bodyPr>
            <a:lstStyle/>
            <a:p>
              <a:pPr marL="307281" lvl="1" indent="-153640" algn="l">
                <a:lnSpc>
                  <a:spcPts val="3137"/>
                </a:lnSpc>
                <a:buFont typeface="Arial"/>
                <a:buChar char="•"/>
              </a:pPr>
              <a:r>
                <a:rPr lang="en-US" sz="2037">
                  <a:solidFill>
                    <a:srgbClr val="49495A"/>
                  </a:solidFill>
                  <a:latin typeface="Glacial Indifference"/>
                  <a:ea typeface="Glacial Indifference"/>
                  <a:cs typeface="Glacial Indifference"/>
                  <a:sym typeface="Glacial Indifference"/>
                </a:rPr>
                <a:t>High accuracy under varying lighting, expressions, and angles.</a:t>
              </a:r>
            </a:p>
          </p:txBody>
        </p:sp>
        <p:sp>
          <p:nvSpPr>
            <p:cNvPr id="13" name="TextBox 13"/>
            <p:cNvSpPr txBox="1"/>
            <p:nvPr/>
          </p:nvSpPr>
          <p:spPr>
            <a:xfrm>
              <a:off x="0" y="2728785"/>
              <a:ext cx="21757482" cy="470069"/>
            </a:xfrm>
            <a:prstGeom prst="rect">
              <a:avLst/>
            </a:prstGeom>
          </p:spPr>
          <p:txBody>
            <a:bodyPr lIns="0" tIns="0" rIns="0" bIns="0" rtlCol="0" anchor="t">
              <a:spAutoFit/>
            </a:bodyPr>
            <a:lstStyle/>
            <a:p>
              <a:pPr marL="307281" lvl="1" indent="-153640" algn="l">
                <a:lnSpc>
                  <a:spcPts val="3137"/>
                </a:lnSpc>
                <a:buFont typeface="Arial"/>
                <a:buChar char="•"/>
              </a:pPr>
              <a:r>
                <a:rPr lang="en-US" sz="2037">
                  <a:solidFill>
                    <a:srgbClr val="49495A"/>
                  </a:solidFill>
                  <a:latin typeface="Glacial Indifference"/>
                  <a:ea typeface="Glacial Indifference"/>
                  <a:cs typeface="Glacial Indifference"/>
                  <a:sym typeface="Glacial Indifference"/>
                </a:rPr>
                <a:t>Uses Triplet Loss for tight intra-class clustering and inter-class separation.</a:t>
              </a:r>
            </a:p>
          </p:txBody>
        </p:sp>
      </p:grpSp>
      <p:sp>
        <p:nvSpPr>
          <p:cNvPr id="14" name="TextBox 14"/>
          <p:cNvSpPr txBox="1"/>
          <p:nvPr/>
        </p:nvSpPr>
        <p:spPr>
          <a:xfrm>
            <a:off x="1028700" y="5075634"/>
            <a:ext cx="5437882" cy="611188"/>
          </a:xfrm>
          <a:prstGeom prst="rect">
            <a:avLst/>
          </a:prstGeom>
        </p:spPr>
        <p:txBody>
          <a:bodyPr lIns="0" tIns="0" rIns="0" bIns="0" rtlCol="0" anchor="t">
            <a:spAutoFit/>
          </a:bodyPr>
          <a:lstStyle/>
          <a:p>
            <a:pPr algn="l">
              <a:lnSpc>
                <a:spcPts val="4937"/>
              </a:lnSpc>
            </a:pPr>
            <a:r>
              <a:rPr lang="en-US" sz="3937" b="1" i="1">
                <a:solidFill>
                  <a:srgbClr val="403CCF"/>
                </a:solidFill>
                <a:latin typeface="Cormorant Garamond Bold Italics"/>
                <a:ea typeface="Cormorant Garamond Bold Italics"/>
                <a:cs typeface="Cormorant Garamond Bold Italics"/>
                <a:sym typeface="Cormorant Garamond Bold Italics"/>
              </a:rPr>
              <a:t>FaceNet Architecture</a:t>
            </a:r>
          </a:p>
        </p:txBody>
      </p:sp>
      <p:grpSp>
        <p:nvGrpSpPr>
          <p:cNvPr id="15" name="Group 15"/>
          <p:cNvGrpSpPr/>
          <p:nvPr/>
        </p:nvGrpSpPr>
        <p:grpSpPr>
          <a:xfrm>
            <a:off x="1072456" y="5867043"/>
            <a:ext cx="16318110" cy="2101903"/>
            <a:chOff x="0" y="0"/>
            <a:chExt cx="21757480" cy="2802537"/>
          </a:xfrm>
        </p:grpSpPr>
        <p:grpSp>
          <p:nvGrpSpPr>
            <p:cNvPr id="16" name="Group 16"/>
            <p:cNvGrpSpPr/>
            <p:nvPr/>
          </p:nvGrpSpPr>
          <p:grpSpPr>
            <a:xfrm>
              <a:off x="0" y="0"/>
              <a:ext cx="759817" cy="759817"/>
              <a:chOff x="0" y="0"/>
              <a:chExt cx="759817" cy="759817"/>
            </a:xfrm>
          </p:grpSpPr>
          <p:sp>
            <p:nvSpPr>
              <p:cNvPr id="17" name="Freeform 17"/>
              <p:cNvSpPr/>
              <p:nvPr/>
            </p:nvSpPr>
            <p:spPr>
              <a:xfrm>
                <a:off x="0" y="0"/>
                <a:ext cx="759841" cy="759841"/>
              </a:xfrm>
              <a:custGeom>
                <a:avLst/>
                <a:gdLst/>
                <a:ahLst/>
                <a:cxnLst/>
                <a:rect l="l" t="t" r="r" b="b"/>
                <a:pathLst>
                  <a:path w="759841" h="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EAE8F3"/>
              </a:solidFill>
            </p:spPr>
            <p:txBody>
              <a:bodyPr/>
              <a:lstStyle/>
              <a:p>
                <a:endParaRPr lang="en-US"/>
              </a:p>
            </p:txBody>
          </p:sp>
        </p:grpSp>
        <p:sp>
          <p:nvSpPr>
            <p:cNvPr id="18" name="TextBox 18"/>
            <p:cNvSpPr txBox="1"/>
            <p:nvPr/>
          </p:nvSpPr>
          <p:spPr>
            <a:xfrm>
              <a:off x="1097358" y="106562"/>
              <a:ext cx="6936582" cy="518686"/>
            </a:xfrm>
            <a:prstGeom prst="rect">
              <a:avLst/>
            </a:prstGeom>
          </p:spPr>
          <p:txBody>
            <a:bodyPr lIns="0" tIns="0" rIns="0" bIns="0" rtlCol="0" anchor="t">
              <a:spAutoFit/>
            </a:bodyPr>
            <a:lstStyle/>
            <a:p>
              <a:pPr algn="l">
                <a:lnSpc>
                  <a:spcPts val="3188"/>
                </a:lnSpc>
              </a:pPr>
              <a:r>
                <a:rPr lang="en-US" sz="2537" b="1">
                  <a:solidFill>
                    <a:srgbClr val="49495A"/>
                  </a:solidFill>
                  <a:latin typeface="Glacial Indifference Bold"/>
                  <a:ea typeface="Glacial Indifference Bold"/>
                  <a:cs typeface="Glacial Indifference Bold"/>
                  <a:sym typeface="Glacial Indifference Bold"/>
                </a:rPr>
                <a:t>Backbone : Inception-ResNet-v1</a:t>
              </a:r>
            </a:p>
          </p:txBody>
        </p:sp>
        <p:sp>
          <p:nvSpPr>
            <p:cNvPr id="19" name="TextBox 19"/>
            <p:cNvSpPr txBox="1"/>
            <p:nvPr/>
          </p:nvSpPr>
          <p:spPr>
            <a:xfrm>
              <a:off x="1097358" y="760413"/>
              <a:ext cx="9570243" cy="490937"/>
            </a:xfrm>
            <a:prstGeom prst="rect">
              <a:avLst/>
            </a:prstGeom>
          </p:spPr>
          <p:txBody>
            <a:bodyPr lIns="0" tIns="0" rIns="0" bIns="0" rtlCol="0" anchor="t">
              <a:spAutoFit/>
            </a:bodyPr>
            <a:lstStyle/>
            <a:p>
              <a:pPr algn="l">
                <a:lnSpc>
                  <a:spcPts val="3352"/>
                </a:lnSpc>
              </a:pPr>
              <a:r>
                <a:rPr lang="en-US" sz="2037">
                  <a:solidFill>
                    <a:srgbClr val="49495A"/>
                  </a:solidFill>
                  <a:latin typeface="Glacial Indifference"/>
                  <a:ea typeface="Glacial Indifference"/>
                  <a:cs typeface="Glacial Indifference"/>
                  <a:sym typeface="Glacial Indifference"/>
                </a:rPr>
                <a:t>Components :</a:t>
              </a:r>
            </a:p>
          </p:txBody>
        </p:sp>
        <p:sp>
          <p:nvSpPr>
            <p:cNvPr id="20" name="TextBox 20"/>
            <p:cNvSpPr txBox="1"/>
            <p:nvPr/>
          </p:nvSpPr>
          <p:spPr>
            <a:xfrm>
              <a:off x="1097358" y="1300758"/>
              <a:ext cx="9570243" cy="490937"/>
            </a:xfrm>
            <a:prstGeom prst="rect">
              <a:avLst/>
            </a:prstGeom>
          </p:spPr>
          <p:txBody>
            <a:bodyPr lIns="0" tIns="0" rIns="0" bIns="0" rtlCol="0" anchor="t">
              <a:spAutoFit/>
            </a:bodyPr>
            <a:lstStyle/>
            <a:p>
              <a:pPr marL="439897" lvl="1" indent="-219948" algn="l">
                <a:lnSpc>
                  <a:spcPts val="3352"/>
                </a:lnSpc>
                <a:buAutoNum type="arabicPeriod"/>
              </a:pPr>
              <a:r>
                <a:rPr lang="en-US" sz="2037">
                  <a:solidFill>
                    <a:srgbClr val="49495A"/>
                  </a:solidFill>
                  <a:latin typeface="Glacial Indifference"/>
                  <a:ea typeface="Glacial Indifference"/>
                  <a:cs typeface="Glacial Indifference"/>
                  <a:sym typeface="Glacial Indifference"/>
                </a:rPr>
                <a:t>Feature Extraction (Inception + ResNet blocks)</a:t>
              </a:r>
            </a:p>
          </p:txBody>
        </p:sp>
        <p:sp>
          <p:nvSpPr>
            <p:cNvPr id="21" name="TextBox 21"/>
            <p:cNvSpPr txBox="1"/>
            <p:nvPr/>
          </p:nvSpPr>
          <p:spPr>
            <a:xfrm>
              <a:off x="1097358" y="1806178"/>
              <a:ext cx="9570243" cy="490937"/>
            </a:xfrm>
            <a:prstGeom prst="rect">
              <a:avLst/>
            </a:prstGeom>
          </p:spPr>
          <p:txBody>
            <a:bodyPr lIns="0" tIns="0" rIns="0" bIns="0" rtlCol="0" anchor="t">
              <a:spAutoFit/>
            </a:bodyPr>
            <a:lstStyle/>
            <a:p>
              <a:pPr algn="just">
                <a:lnSpc>
                  <a:spcPts val="3352"/>
                </a:lnSpc>
              </a:pPr>
              <a:r>
                <a:rPr lang="en-US" sz="2037">
                  <a:solidFill>
                    <a:srgbClr val="49495A"/>
                  </a:solidFill>
                  <a:latin typeface="Glacial Indifference"/>
                  <a:ea typeface="Glacial Indifference"/>
                  <a:cs typeface="Glacial Indifference"/>
                  <a:sym typeface="Glacial Indifference"/>
                </a:rPr>
                <a:t>   2. Embedding Layer (128D output)</a:t>
              </a:r>
            </a:p>
          </p:txBody>
        </p:sp>
        <p:sp>
          <p:nvSpPr>
            <p:cNvPr id="22" name="TextBox 22"/>
            <p:cNvSpPr txBox="1"/>
            <p:nvPr/>
          </p:nvSpPr>
          <p:spPr>
            <a:xfrm>
              <a:off x="1097358" y="2311600"/>
              <a:ext cx="9570243" cy="490937"/>
            </a:xfrm>
            <a:prstGeom prst="rect">
              <a:avLst/>
            </a:prstGeom>
          </p:spPr>
          <p:txBody>
            <a:bodyPr lIns="0" tIns="0" rIns="0" bIns="0" rtlCol="0" anchor="t">
              <a:spAutoFit/>
            </a:bodyPr>
            <a:lstStyle/>
            <a:p>
              <a:pPr algn="l">
                <a:lnSpc>
                  <a:spcPts val="3352"/>
                </a:lnSpc>
              </a:pPr>
              <a:r>
                <a:rPr lang="en-US" sz="2037">
                  <a:solidFill>
                    <a:srgbClr val="49495A"/>
                  </a:solidFill>
                  <a:latin typeface="Glacial Indifference"/>
                  <a:ea typeface="Glacial Indifference"/>
                  <a:cs typeface="Glacial Indifference"/>
                  <a:sym typeface="Glacial Indifference"/>
                </a:rPr>
                <a:t>   3. Triplet Loss Function</a:t>
              </a:r>
            </a:p>
          </p:txBody>
        </p:sp>
        <p:grpSp>
          <p:nvGrpSpPr>
            <p:cNvPr id="23" name="Group 23"/>
            <p:cNvGrpSpPr/>
            <p:nvPr/>
          </p:nvGrpSpPr>
          <p:grpSpPr>
            <a:xfrm>
              <a:off x="11089678" y="0"/>
              <a:ext cx="759817" cy="759817"/>
              <a:chOff x="0" y="0"/>
              <a:chExt cx="759817" cy="759817"/>
            </a:xfrm>
          </p:grpSpPr>
          <p:sp>
            <p:nvSpPr>
              <p:cNvPr id="24" name="Freeform 24"/>
              <p:cNvSpPr/>
              <p:nvPr/>
            </p:nvSpPr>
            <p:spPr>
              <a:xfrm>
                <a:off x="0" y="0"/>
                <a:ext cx="759841" cy="759841"/>
              </a:xfrm>
              <a:custGeom>
                <a:avLst/>
                <a:gdLst/>
                <a:ahLst/>
                <a:cxnLst/>
                <a:rect l="l" t="t" r="r" b="b"/>
                <a:pathLst>
                  <a:path w="759841" h="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EAE8F3"/>
              </a:solidFill>
            </p:spPr>
            <p:txBody>
              <a:bodyPr/>
              <a:lstStyle/>
              <a:p>
                <a:endParaRPr lang="en-US"/>
              </a:p>
            </p:txBody>
          </p:sp>
        </p:grpSp>
        <p:sp>
          <p:nvSpPr>
            <p:cNvPr id="25" name="TextBox 25"/>
            <p:cNvSpPr txBox="1"/>
            <p:nvPr/>
          </p:nvSpPr>
          <p:spPr>
            <a:xfrm>
              <a:off x="12187038" y="106562"/>
              <a:ext cx="4221560" cy="518686"/>
            </a:xfrm>
            <a:prstGeom prst="rect">
              <a:avLst/>
            </a:prstGeom>
          </p:spPr>
          <p:txBody>
            <a:bodyPr lIns="0" tIns="0" rIns="0" bIns="0" rtlCol="0" anchor="t">
              <a:spAutoFit/>
            </a:bodyPr>
            <a:lstStyle/>
            <a:p>
              <a:pPr algn="l">
                <a:lnSpc>
                  <a:spcPts val="3188"/>
                </a:lnSpc>
              </a:pPr>
              <a:r>
                <a:rPr lang="en-US" sz="2537" b="1">
                  <a:solidFill>
                    <a:srgbClr val="49495A"/>
                  </a:solidFill>
                  <a:latin typeface="Glacial Indifference Bold"/>
                  <a:ea typeface="Glacial Indifference Bold"/>
                  <a:cs typeface="Glacial Indifference Bold"/>
                  <a:sym typeface="Glacial Indifference Bold"/>
                </a:rPr>
                <a:t>Advantages :</a:t>
              </a:r>
            </a:p>
          </p:txBody>
        </p:sp>
        <p:sp>
          <p:nvSpPr>
            <p:cNvPr id="26" name="TextBox 26"/>
            <p:cNvSpPr txBox="1"/>
            <p:nvPr/>
          </p:nvSpPr>
          <p:spPr>
            <a:xfrm>
              <a:off x="12187038" y="760413"/>
              <a:ext cx="9570442" cy="490937"/>
            </a:xfrm>
            <a:prstGeom prst="rect">
              <a:avLst/>
            </a:prstGeom>
          </p:spPr>
          <p:txBody>
            <a:bodyPr lIns="0" tIns="0" rIns="0" bIns="0" rtlCol="0" anchor="t">
              <a:spAutoFit/>
            </a:bodyPr>
            <a:lstStyle/>
            <a:p>
              <a:pPr marL="307281" lvl="1" indent="-153640" algn="l">
                <a:lnSpc>
                  <a:spcPts val="3352"/>
                </a:lnSpc>
                <a:buFont typeface="Arial"/>
                <a:buChar char="•"/>
              </a:pPr>
              <a:r>
                <a:rPr lang="en-US" sz="2037">
                  <a:solidFill>
                    <a:srgbClr val="49495A"/>
                  </a:solidFill>
                  <a:latin typeface="Glacial Indifference"/>
                  <a:ea typeface="Glacial Indifference"/>
                  <a:cs typeface="Glacial Indifference"/>
                  <a:sym typeface="Glacial Indifference"/>
                </a:rPr>
                <a:t>Lightweight (128D embeddings)</a:t>
              </a:r>
            </a:p>
          </p:txBody>
        </p:sp>
        <p:sp>
          <p:nvSpPr>
            <p:cNvPr id="27" name="TextBox 27"/>
            <p:cNvSpPr txBox="1"/>
            <p:nvPr/>
          </p:nvSpPr>
          <p:spPr>
            <a:xfrm>
              <a:off x="12187038" y="1418828"/>
              <a:ext cx="9570442" cy="490937"/>
            </a:xfrm>
            <a:prstGeom prst="rect">
              <a:avLst/>
            </a:prstGeom>
          </p:spPr>
          <p:txBody>
            <a:bodyPr lIns="0" tIns="0" rIns="0" bIns="0" rtlCol="0" anchor="t">
              <a:spAutoFit/>
            </a:bodyPr>
            <a:lstStyle/>
            <a:p>
              <a:pPr marL="307281" lvl="1" indent="-153640" algn="l">
                <a:lnSpc>
                  <a:spcPts val="3352"/>
                </a:lnSpc>
                <a:buFont typeface="Arial"/>
                <a:buChar char="•"/>
              </a:pPr>
              <a:r>
                <a:rPr lang="en-US" sz="2037">
                  <a:solidFill>
                    <a:srgbClr val="49495A"/>
                  </a:solidFill>
                  <a:latin typeface="Glacial Indifference"/>
                  <a:ea typeface="Glacial Indifference"/>
                  <a:cs typeface="Glacial Indifference"/>
                  <a:sym typeface="Glacial Indifference"/>
                </a:rPr>
                <a:t>Fast comparison using FAISS and cosine similarity</a:t>
              </a:r>
            </a:p>
          </p:txBody>
        </p:sp>
        <p:sp>
          <p:nvSpPr>
            <p:cNvPr id="28" name="TextBox 28"/>
            <p:cNvSpPr txBox="1"/>
            <p:nvPr/>
          </p:nvSpPr>
          <p:spPr>
            <a:xfrm>
              <a:off x="12187038" y="2077245"/>
              <a:ext cx="9570442" cy="490937"/>
            </a:xfrm>
            <a:prstGeom prst="rect">
              <a:avLst/>
            </a:prstGeom>
          </p:spPr>
          <p:txBody>
            <a:bodyPr lIns="0" tIns="0" rIns="0" bIns="0" rtlCol="0" anchor="t">
              <a:spAutoFit/>
            </a:bodyPr>
            <a:lstStyle/>
            <a:p>
              <a:pPr marL="307281" lvl="1" indent="-153640" algn="l">
                <a:lnSpc>
                  <a:spcPts val="3352"/>
                </a:lnSpc>
                <a:buFont typeface="Arial"/>
                <a:buChar char="•"/>
              </a:pPr>
              <a:r>
                <a:rPr lang="en-US" sz="2037">
                  <a:solidFill>
                    <a:srgbClr val="49495A"/>
                  </a:solidFill>
                  <a:latin typeface="Glacial Indifference"/>
                  <a:ea typeface="Glacial Indifference"/>
                  <a:cs typeface="Glacial Indifference"/>
                  <a:sym typeface="Glacial Indifference"/>
                </a:rPr>
                <a:t>Pretrained on large datasets (VGGFace2, CASIA)</a:t>
              </a:r>
            </a:p>
          </p:txBody>
        </p:sp>
      </p:grpSp>
      <p:sp>
        <p:nvSpPr>
          <p:cNvPr id="29" name="TextBox 2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id="30" name="Freeform 30"/>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TextBox 6"/>
          <p:cNvSpPr txBox="1"/>
          <p:nvPr/>
        </p:nvSpPr>
        <p:spPr>
          <a:xfrm>
            <a:off x="3134024" y="1009650"/>
            <a:ext cx="12092878" cy="761208"/>
          </a:xfrm>
          <a:prstGeom prst="rect">
            <a:avLst/>
          </a:prstGeom>
        </p:spPr>
        <p:txBody>
          <a:bodyPr lIns="0" tIns="0" rIns="0" bIns="0" rtlCol="0" anchor="t">
            <a:spAutoFit/>
          </a:bodyPr>
          <a:lstStyle/>
          <a:p>
            <a:pPr algn="l">
              <a:lnSpc>
                <a:spcPts val="6111"/>
              </a:lnSpc>
            </a:pPr>
            <a:r>
              <a:rPr lang="en-US" sz="4900" b="1" i="1">
                <a:solidFill>
                  <a:srgbClr val="2D3880"/>
                </a:solidFill>
                <a:latin typeface="Cormorant Garamond Bold Italics"/>
                <a:ea typeface="Cormorant Garamond Bold Italics"/>
                <a:cs typeface="Cormorant Garamond Bold Italics"/>
                <a:sym typeface="Cormorant Garamond Bold Italics"/>
              </a:rPr>
              <a:t>Dataset Overview &amp; Data Augmentation Techniques</a:t>
            </a:r>
          </a:p>
        </p:txBody>
      </p:sp>
      <p:grpSp>
        <p:nvGrpSpPr>
          <p:cNvPr id="7" name="Group 7"/>
          <p:cNvGrpSpPr/>
          <p:nvPr/>
        </p:nvGrpSpPr>
        <p:grpSpPr>
          <a:xfrm>
            <a:off x="1028700" y="2067817"/>
            <a:ext cx="7519927" cy="4744431"/>
            <a:chOff x="0" y="0"/>
            <a:chExt cx="10026569" cy="6325907"/>
          </a:xfrm>
        </p:grpSpPr>
        <p:sp>
          <p:nvSpPr>
            <p:cNvPr id="8" name="TextBox 8"/>
            <p:cNvSpPr txBox="1"/>
            <p:nvPr/>
          </p:nvSpPr>
          <p:spPr>
            <a:xfrm>
              <a:off x="0" y="-19050"/>
              <a:ext cx="7798990" cy="833358"/>
            </a:xfrm>
            <a:prstGeom prst="rect">
              <a:avLst/>
            </a:prstGeom>
          </p:spPr>
          <p:txBody>
            <a:bodyPr lIns="0" tIns="0" rIns="0" bIns="0" rtlCol="0" anchor="t">
              <a:spAutoFit/>
            </a:bodyPr>
            <a:lstStyle/>
            <a:p>
              <a:pPr algn="l">
                <a:lnSpc>
                  <a:spcPts val="5061"/>
                </a:lnSpc>
              </a:pPr>
              <a:r>
                <a:rPr lang="en-US" sz="4037" b="1" i="1">
                  <a:solidFill>
                    <a:srgbClr val="403CCF"/>
                  </a:solidFill>
                  <a:latin typeface="Cormorant Garamond Bold Italics"/>
                  <a:ea typeface="Cormorant Garamond Bold Italics"/>
                  <a:cs typeface="Cormorant Garamond Bold Italics"/>
                  <a:sym typeface="Cormorant Garamond Bold Italics"/>
                </a:rPr>
                <a:t>Combined Sources :</a:t>
              </a:r>
            </a:p>
          </p:txBody>
        </p:sp>
        <p:sp>
          <p:nvSpPr>
            <p:cNvPr id="9" name="TextBox 9"/>
            <p:cNvSpPr txBox="1"/>
            <p:nvPr/>
          </p:nvSpPr>
          <p:spPr>
            <a:xfrm>
              <a:off x="102511" y="883957"/>
              <a:ext cx="4725392" cy="469900"/>
            </a:xfrm>
            <a:prstGeom prst="rect">
              <a:avLst/>
            </a:prstGeom>
          </p:spPr>
          <p:txBody>
            <a:bodyPr lIns="0" tIns="0" rIns="0" bIns="0" rtlCol="0" anchor="t">
              <a:spAutoFit/>
            </a:bodyPr>
            <a:lstStyle/>
            <a:p>
              <a:pPr algn="l">
                <a:lnSpc>
                  <a:spcPts val="2812"/>
                </a:lnSpc>
              </a:pPr>
              <a:r>
                <a:rPr lang="en-US" sz="2250" b="1">
                  <a:solidFill>
                    <a:srgbClr val="49495A"/>
                  </a:solidFill>
                  <a:latin typeface="Glacial Indifference Bold"/>
                  <a:ea typeface="Glacial Indifference Bold"/>
                  <a:cs typeface="Glacial Indifference Bold"/>
                  <a:sym typeface="Glacial Indifference Bold"/>
                </a:rPr>
                <a:t>CASIA-WebFace</a:t>
              </a:r>
            </a:p>
          </p:txBody>
        </p:sp>
        <p:sp>
          <p:nvSpPr>
            <p:cNvPr id="10" name="TextBox 10"/>
            <p:cNvSpPr txBox="1"/>
            <p:nvPr/>
          </p:nvSpPr>
          <p:spPr>
            <a:xfrm>
              <a:off x="102511" y="1537279"/>
              <a:ext cx="5409175" cy="456746"/>
            </a:xfrm>
            <a:prstGeom prst="rect">
              <a:avLst/>
            </a:prstGeom>
          </p:spPr>
          <p:txBody>
            <a:bodyPr lIns="0" tIns="0" rIns="0" bIns="0" rtlCol="0" anchor="t">
              <a:spAutoFit/>
            </a:bodyPr>
            <a:lstStyle/>
            <a:p>
              <a:pPr algn="l">
                <a:lnSpc>
                  <a:spcPts val="3073"/>
                </a:lnSpc>
              </a:pPr>
              <a:r>
                <a:rPr lang="en-US" sz="1887">
                  <a:solidFill>
                    <a:srgbClr val="49495A"/>
                  </a:solidFill>
                  <a:latin typeface="Glacial Indifference"/>
                  <a:ea typeface="Glacial Indifference"/>
                  <a:cs typeface="Glacial Indifference"/>
                  <a:sym typeface="Glacial Indifference"/>
                </a:rPr>
                <a:t>~494K images of 10,575 identities</a:t>
              </a:r>
            </a:p>
          </p:txBody>
        </p:sp>
        <p:sp>
          <p:nvSpPr>
            <p:cNvPr id="11" name="TextBox 11"/>
            <p:cNvSpPr txBox="1"/>
            <p:nvPr/>
          </p:nvSpPr>
          <p:spPr>
            <a:xfrm>
              <a:off x="102511" y="2246272"/>
              <a:ext cx="4725392" cy="469900"/>
            </a:xfrm>
            <a:prstGeom prst="rect">
              <a:avLst/>
            </a:prstGeom>
          </p:spPr>
          <p:txBody>
            <a:bodyPr lIns="0" tIns="0" rIns="0" bIns="0" rtlCol="0" anchor="t">
              <a:spAutoFit/>
            </a:bodyPr>
            <a:lstStyle/>
            <a:p>
              <a:pPr algn="l">
                <a:lnSpc>
                  <a:spcPts val="2812"/>
                </a:lnSpc>
              </a:pPr>
              <a:r>
                <a:rPr lang="en-US" sz="2250" b="1">
                  <a:solidFill>
                    <a:srgbClr val="49495A"/>
                  </a:solidFill>
                  <a:latin typeface="Glacial Indifference Bold"/>
                  <a:ea typeface="Glacial Indifference Bold"/>
                  <a:cs typeface="Glacial Indifference Bold"/>
                  <a:sym typeface="Glacial Indifference Bold"/>
                </a:rPr>
                <a:t>VGG2</a:t>
              </a:r>
            </a:p>
          </p:txBody>
        </p:sp>
        <p:sp>
          <p:nvSpPr>
            <p:cNvPr id="12" name="TextBox 12"/>
            <p:cNvSpPr txBox="1"/>
            <p:nvPr/>
          </p:nvSpPr>
          <p:spPr>
            <a:xfrm>
              <a:off x="102511" y="2899594"/>
              <a:ext cx="9924058" cy="456746"/>
            </a:xfrm>
            <a:prstGeom prst="rect">
              <a:avLst/>
            </a:prstGeom>
          </p:spPr>
          <p:txBody>
            <a:bodyPr lIns="0" tIns="0" rIns="0" bIns="0" rtlCol="0" anchor="t">
              <a:spAutoFit/>
            </a:bodyPr>
            <a:lstStyle/>
            <a:p>
              <a:pPr algn="l">
                <a:lnSpc>
                  <a:spcPts val="3073"/>
                </a:lnSpc>
              </a:pPr>
              <a:r>
                <a:rPr lang="en-US" sz="1887">
                  <a:solidFill>
                    <a:srgbClr val="49495A"/>
                  </a:solidFill>
                  <a:latin typeface="Glacial Indifference"/>
                  <a:ea typeface="Glacial Indifference"/>
                  <a:cs typeface="Glacial Indifference"/>
                  <a:sym typeface="Glacial Indifference"/>
                </a:rPr>
                <a:t>~3.3M images of 9,131 identities</a:t>
              </a:r>
            </a:p>
          </p:txBody>
        </p:sp>
        <p:sp>
          <p:nvSpPr>
            <p:cNvPr id="13" name="TextBox 13"/>
            <p:cNvSpPr txBox="1"/>
            <p:nvPr/>
          </p:nvSpPr>
          <p:spPr>
            <a:xfrm>
              <a:off x="48618" y="3667490"/>
              <a:ext cx="7560865" cy="833358"/>
            </a:xfrm>
            <a:prstGeom prst="rect">
              <a:avLst/>
            </a:prstGeom>
          </p:spPr>
          <p:txBody>
            <a:bodyPr lIns="0" tIns="0" rIns="0" bIns="0" rtlCol="0" anchor="t">
              <a:spAutoFit/>
            </a:bodyPr>
            <a:lstStyle/>
            <a:p>
              <a:pPr algn="l">
                <a:lnSpc>
                  <a:spcPts val="5061"/>
                </a:lnSpc>
              </a:pPr>
              <a:r>
                <a:rPr lang="en-US" sz="4037" b="1" i="1">
                  <a:solidFill>
                    <a:srgbClr val="403CCF"/>
                  </a:solidFill>
                  <a:latin typeface="Cormorant Garamond Bold Italics"/>
                  <a:ea typeface="Cormorant Garamond Bold Italics"/>
                  <a:cs typeface="Cormorant Garamond Bold Italics"/>
                  <a:sym typeface="Cormorant Garamond Bold Italics"/>
                </a:rPr>
                <a:t>Final Dataset :</a:t>
              </a:r>
            </a:p>
          </p:txBody>
        </p:sp>
        <p:sp>
          <p:nvSpPr>
            <p:cNvPr id="14" name="TextBox 14"/>
            <p:cNvSpPr txBox="1"/>
            <p:nvPr/>
          </p:nvSpPr>
          <p:spPr>
            <a:xfrm>
              <a:off x="0" y="4529424"/>
              <a:ext cx="7033062"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Glacial Indifference"/>
                  <a:ea typeface="Glacial Indifference"/>
                  <a:cs typeface="Glacial Indifference"/>
                  <a:sym typeface="Glacial Indifference"/>
                </a:rPr>
                <a:t>Total Classes : 383 unique students</a:t>
              </a:r>
            </a:p>
          </p:txBody>
        </p:sp>
        <p:sp>
          <p:nvSpPr>
            <p:cNvPr id="15" name="TextBox 15"/>
            <p:cNvSpPr txBox="1"/>
            <p:nvPr/>
          </p:nvSpPr>
          <p:spPr>
            <a:xfrm>
              <a:off x="0" y="5199293"/>
              <a:ext cx="7033062"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Glacial Indifference"/>
                  <a:ea typeface="Glacial Indifference"/>
                  <a:cs typeface="Glacial Indifference"/>
                  <a:sym typeface="Glacial Indifference"/>
                </a:rPr>
                <a:t>Images per Class : Balanced between 600–720</a:t>
              </a:r>
            </a:p>
          </p:txBody>
        </p:sp>
        <p:sp>
          <p:nvSpPr>
            <p:cNvPr id="16" name="TextBox 16"/>
            <p:cNvSpPr txBox="1"/>
            <p:nvPr/>
          </p:nvSpPr>
          <p:spPr>
            <a:xfrm>
              <a:off x="0" y="5869161"/>
              <a:ext cx="7033062"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Glacial Indifference"/>
                  <a:ea typeface="Glacial Indifference"/>
                  <a:cs typeface="Glacial Indifference"/>
                  <a:sym typeface="Glacial Indifference"/>
                </a:rPr>
                <a:t>Total Images : 229,459 after augmentation</a:t>
              </a:r>
            </a:p>
          </p:txBody>
        </p:sp>
      </p:grpSp>
      <p:sp>
        <p:nvSpPr>
          <p:cNvPr id="17" name="TextBox 17"/>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Glacial Indifference"/>
                <a:ea typeface="Glacial Indifference"/>
                <a:cs typeface="Glacial Indifference"/>
                <a:sym typeface="Glacial Indifference"/>
              </a:rPr>
              <a:t>21</a:t>
            </a:r>
          </a:p>
        </p:txBody>
      </p:sp>
      <p:sp>
        <p:nvSpPr>
          <p:cNvPr id="18" name="Freeform 18"/>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flipV="1">
            <a:off x="0" y="23130"/>
            <a:ext cx="4590886" cy="1944866"/>
          </a:xfrm>
          <a:custGeom>
            <a:avLst/>
            <a:gdLst/>
            <a:ahLst/>
            <a:cxnLst/>
            <a:rect l="l" t="t" r="r" b="b"/>
            <a:pathLst>
              <a:path w="4590886" h="1944866">
                <a:moveTo>
                  <a:pt x="0" y="1944866"/>
                </a:moveTo>
                <a:lnTo>
                  <a:pt x="4590886" y="1944866"/>
                </a:lnTo>
                <a:lnTo>
                  <a:pt x="4590886" y="0"/>
                </a:lnTo>
                <a:lnTo>
                  <a:pt x="0" y="0"/>
                </a:lnTo>
                <a:lnTo>
                  <a:pt x="0" y="194486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9180463" y="2005533"/>
            <a:ext cx="4643648" cy="623727"/>
          </a:xfrm>
          <a:prstGeom prst="rect">
            <a:avLst/>
          </a:prstGeom>
        </p:spPr>
        <p:txBody>
          <a:bodyPr lIns="0" tIns="0" rIns="0" bIns="0" rtlCol="0" anchor="t">
            <a:spAutoFit/>
          </a:bodyPr>
          <a:lstStyle/>
          <a:p>
            <a:pPr algn="l">
              <a:lnSpc>
                <a:spcPts val="4988"/>
              </a:lnSpc>
            </a:pPr>
            <a:r>
              <a:rPr lang="en-US" sz="4000" b="1" i="1">
                <a:solidFill>
                  <a:srgbClr val="403CCF"/>
                </a:solidFill>
                <a:latin typeface="Cormorant Garamond Bold Italics"/>
                <a:ea typeface="Cormorant Garamond Bold Italics"/>
                <a:cs typeface="Cormorant Garamond Bold Italics"/>
                <a:sym typeface="Cormorant Garamond Bold Italics"/>
              </a:rPr>
              <a:t>Data Augmentation</a:t>
            </a:r>
          </a:p>
        </p:txBody>
      </p:sp>
      <p:sp>
        <p:nvSpPr>
          <p:cNvPr id="21" name="TextBox 21"/>
          <p:cNvSpPr txBox="1"/>
          <p:nvPr/>
        </p:nvSpPr>
        <p:spPr>
          <a:xfrm>
            <a:off x="9180463" y="2676734"/>
            <a:ext cx="6741467" cy="368819"/>
          </a:xfrm>
          <a:prstGeom prst="rect">
            <a:avLst/>
          </a:prstGeom>
        </p:spPr>
        <p:txBody>
          <a:bodyPr lIns="0" tIns="0" rIns="0" bIns="0" rtlCol="0" anchor="t">
            <a:spAutoFit/>
          </a:bodyPr>
          <a:lstStyle/>
          <a:p>
            <a:pPr algn="l">
              <a:lnSpc>
                <a:spcPts val="2990"/>
              </a:lnSpc>
            </a:pPr>
            <a:r>
              <a:rPr lang="en-US" sz="2350">
                <a:solidFill>
                  <a:srgbClr val="615EDB"/>
                </a:solidFill>
                <a:latin typeface="Glacial Indifference"/>
                <a:ea typeface="Glacial Indifference"/>
                <a:cs typeface="Glacial Indifference"/>
                <a:sym typeface="Glacial Indifference"/>
              </a:rPr>
              <a:t>Applied to classes with &lt;600 images :</a:t>
            </a:r>
          </a:p>
        </p:txBody>
      </p:sp>
      <p:grpSp>
        <p:nvGrpSpPr>
          <p:cNvPr id="22" name="Group 22"/>
          <p:cNvGrpSpPr/>
          <p:nvPr/>
        </p:nvGrpSpPr>
        <p:grpSpPr>
          <a:xfrm>
            <a:off x="9180463" y="3148611"/>
            <a:ext cx="3729335" cy="4088381"/>
            <a:chOff x="0" y="0"/>
            <a:chExt cx="4972447" cy="5451175"/>
          </a:xfrm>
        </p:grpSpPr>
        <p:grpSp>
          <p:nvGrpSpPr>
            <p:cNvPr id="23" name="Group 23"/>
            <p:cNvGrpSpPr/>
            <p:nvPr/>
          </p:nvGrpSpPr>
          <p:grpSpPr>
            <a:xfrm>
              <a:off x="0" y="0"/>
              <a:ext cx="759817" cy="759817"/>
              <a:chOff x="0" y="0"/>
              <a:chExt cx="759817" cy="759817"/>
            </a:xfrm>
          </p:grpSpPr>
          <p:sp>
            <p:nvSpPr>
              <p:cNvPr id="24" name="Freeform 24"/>
              <p:cNvSpPr/>
              <p:nvPr/>
            </p:nvSpPr>
            <p:spPr>
              <a:xfrm>
                <a:off x="0" y="0"/>
                <a:ext cx="759841" cy="759841"/>
              </a:xfrm>
              <a:custGeom>
                <a:avLst/>
                <a:gdLst/>
                <a:ahLst/>
                <a:cxnLst/>
                <a:rect l="l" t="t" r="r" b="b"/>
                <a:pathLst>
                  <a:path w="759841" h="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EAE8F3"/>
              </a:solidFill>
            </p:spPr>
            <p:txBody>
              <a:bodyPr/>
              <a:lstStyle/>
              <a:p>
                <a:endParaRPr lang="en-US"/>
              </a:p>
            </p:txBody>
          </p:sp>
        </p:grpSp>
        <p:sp>
          <p:nvSpPr>
            <p:cNvPr id="25" name="Freeform 25" descr="preencoded.png"/>
            <p:cNvSpPr/>
            <p:nvPr/>
          </p:nvSpPr>
          <p:spPr>
            <a:xfrm>
              <a:off x="109206" y="109206"/>
              <a:ext cx="541405" cy="541405"/>
            </a:xfrm>
            <a:custGeom>
              <a:avLst/>
              <a:gdLst/>
              <a:ahLst/>
              <a:cxnLst/>
              <a:rect l="l" t="t" r="r" b="b"/>
              <a:pathLst>
                <a:path w="541405" h="541405">
                  <a:moveTo>
                    <a:pt x="0" y="0"/>
                  </a:moveTo>
                  <a:lnTo>
                    <a:pt x="541405" y="0"/>
                  </a:lnTo>
                  <a:lnTo>
                    <a:pt x="541405" y="541405"/>
                  </a:lnTo>
                  <a:lnTo>
                    <a:pt x="0" y="541405"/>
                  </a:lnTo>
                  <a:lnTo>
                    <a:pt x="0" y="0"/>
                  </a:lnTo>
                  <a:close/>
                </a:path>
              </a:pathLst>
            </a:custGeom>
            <a:blipFill>
              <a:blip r:embed="rId4"/>
              <a:stretch>
                <a:fillRect/>
              </a:stretch>
            </a:blipFill>
          </p:spPr>
          <p:txBody>
            <a:bodyPr/>
            <a:lstStyle/>
            <a:p>
              <a:endParaRPr lang="en-US"/>
            </a:p>
          </p:txBody>
        </p:sp>
        <p:sp>
          <p:nvSpPr>
            <p:cNvPr id="26" name="TextBox 26"/>
            <p:cNvSpPr txBox="1"/>
            <p:nvPr/>
          </p:nvSpPr>
          <p:spPr>
            <a:xfrm>
              <a:off x="891382" y="139700"/>
              <a:ext cx="3542507" cy="338455"/>
            </a:xfrm>
            <a:prstGeom prst="rect">
              <a:avLst/>
            </a:prstGeom>
          </p:spPr>
          <p:txBody>
            <a:bodyPr lIns="0" tIns="0" rIns="0" bIns="0" rtlCol="0" anchor="t">
              <a:spAutoFit/>
            </a:bodyPr>
            <a:lstStyle/>
            <a:p>
              <a:pPr algn="l">
                <a:lnSpc>
                  <a:spcPts val="2062"/>
                </a:lnSpc>
              </a:pPr>
              <a:r>
                <a:rPr lang="en-US" sz="1650">
                  <a:solidFill>
                    <a:srgbClr val="49495A"/>
                  </a:solidFill>
                  <a:latin typeface="Glacial Indifference"/>
                  <a:ea typeface="Glacial Indifference"/>
                  <a:cs typeface="Glacial Indifference"/>
                  <a:sym typeface="Glacial Indifference"/>
                </a:rPr>
                <a:t>Random rotation (±10°)</a:t>
              </a:r>
            </a:p>
          </p:txBody>
        </p:sp>
        <p:grpSp>
          <p:nvGrpSpPr>
            <p:cNvPr id="27" name="Group 27"/>
            <p:cNvGrpSpPr/>
            <p:nvPr/>
          </p:nvGrpSpPr>
          <p:grpSpPr>
            <a:xfrm>
              <a:off x="0" y="1192708"/>
              <a:ext cx="759817" cy="759817"/>
              <a:chOff x="0" y="0"/>
              <a:chExt cx="759817" cy="759817"/>
            </a:xfrm>
          </p:grpSpPr>
          <p:sp>
            <p:nvSpPr>
              <p:cNvPr id="28" name="Freeform 28"/>
              <p:cNvSpPr/>
              <p:nvPr/>
            </p:nvSpPr>
            <p:spPr>
              <a:xfrm>
                <a:off x="0" y="0"/>
                <a:ext cx="759841" cy="759841"/>
              </a:xfrm>
              <a:custGeom>
                <a:avLst/>
                <a:gdLst/>
                <a:ahLst/>
                <a:cxnLst/>
                <a:rect l="l" t="t" r="r" b="b"/>
                <a:pathLst>
                  <a:path w="759841" h="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EAE8F3"/>
              </a:solidFill>
            </p:spPr>
            <p:txBody>
              <a:bodyPr/>
              <a:lstStyle/>
              <a:p>
                <a:endParaRPr lang="en-US"/>
              </a:p>
            </p:txBody>
          </p:sp>
        </p:grpSp>
        <p:sp>
          <p:nvSpPr>
            <p:cNvPr id="29" name="Freeform 29" descr="preencoded.png"/>
            <p:cNvSpPr/>
            <p:nvPr/>
          </p:nvSpPr>
          <p:spPr>
            <a:xfrm>
              <a:off x="137570" y="1289622"/>
              <a:ext cx="539498" cy="539498"/>
            </a:xfrm>
            <a:custGeom>
              <a:avLst/>
              <a:gdLst/>
              <a:ahLst/>
              <a:cxnLst/>
              <a:rect l="l" t="t" r="r" b="b"/>
              <a:pathLst>
                <a:path w="539498" h="539498">
                  <a:moveTo>
                    <a:pt x="0" y="0"/>
                  </a:moveTo>
                  <a:lnTo>
                    <a:pt x="539498" y="0"/>
                  </a:lnTo>
                  <a:lnTo>
                    <a:pt x="539498" y="539498"/>
                  </a:lnTo>
                  <a:lnTo>
                    <a:pt x="0" y="539498"/>
                  </a:lnTo>
                  <a:lnTo>
                    <a:pt x="0" y="0"/>
                  </a:lnTo>
                  <a:close/>
                </a:path>
              </a:pathLst>
            </a:custGeom>
            <a:blipFill>
              <a:blip r:embed="rId5"/>
              <a:stretch>
                <a:fillRect/>
              </a:stretch>
            </a:blipFill>
          </p:spPr>
          <p:txBody>
            <a:bodyPr/>
            <a:lstStyle/>
            <a:p>
              <a:endParaRPr lang="en-US"/>
            </a:p>
          </p:txBody>
        </p:sp>
        <p:sp>
          <p:nvSpPr>
            <p:cNvPr id="30" name="TextBox 30"/>
            <p:cNvSpPr txBox="1"/>
            <p:nvPr/>
          </p:nvSpPr>
          <p:spPr>
            <a:xfrm>
              <a:off x="891382" y="1328340"/>
              <a:ext cx="3982838" cy="338455"/>
            </a:xfrm>
            <a:prstGeom prst="rect">
              <a:avLst/>
            </a:prstGeom>
          </p:spPr>
          <p:txBody>
            <a:bodyPr lIns="0" tIns="0" rIns="0" bIns="0" rtlCol="0" anchor="t">
              <a:spAutoFit/>
            </a:bodyPr>
            <a:lstStyle/>
            <a:p>
              <a:pPr algn="l">
                <a:lnSpc>
                  <a:spcPts val="2062"/>
                </a:lnSpc>
              </a:pPr>
              <a:r>
                <a:rPr lang="en-US" sz="1650">
                  <a:solidFill>
                    <a:srgbClr val="49495A"/>
                  </a:solidFill>
                  <a:latin typeface="Glacial Indifference"/>
                  <a:ea typeface="Glacial Indifference"/>
                  <a:cs typeface="Glacial Indifference"/>
                  <a:sym typeface="Glacial Indifference"/>
                </a:rPr>
                <a:t>Width/height shifts (±10%)</a:t>
              </a:r>
            </a:p>
          </p:txBody>
        </p:sp>
        <p:grpSp>
          <p:nvGrpSpPr>
            <p:cNvPr id="31" name="Group 31"/>
            <p:cNvGrpSpPr/>
            <p:nvPr/>
          </p:nvGrpSpPr>
          <p:grpSpPr>
            <a:xfrm>
              <a:off x="0" y="2358925"/>
              <a:ext cx="759817" cy="759817"/>
              <a:chOff x="0" y="0"/>
              <a:chExt cx="759817" cy="759817"/>
            </a:xfrm>
          </p:grpSpPr>
          <p:sp>
            <p:nvSpPr>
              <p:cNvPr id="32" name="Freeform 32"/>
              <p:cNvSpPr/>
              <p:nvPr/>
            </p:nvSpPr>
            <p:spPr>
              <a:xfrm>
                <a:off x="0" y="0"/>
                <a:ext cx="759841" cy="759841"/>
              </a:xfrm>
              <a:custGeom>
                <a:avLst/>
                <a:gdLst/>
                <a:ahLst/>
                <a:cxnLst/>
                <a:rect l="l" t="t" r="r" b="b"/>
                <a:pathLst>
                  <a:path w="759841" h="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EAE8F3"/>
              </a:solidFill>
            </p:spPr>
            <p:txBody>
              <a:bodyPr/>
              <a:lstStyle/>
              <a:p>
                <a:endParaRPr lang="en-US"/>
              </a:p>
            </p:txBody>
          </p:sp>
        </p:grpSp>
        <p:sp>
          <p:nvSpPr>
            <p:cNvPr id="33" name="Freeform 33" descr="preencoded.png"/>
            <p:cNvSpPr/>
            <p:nvPr/>
          </p:nvSpPr>
          <p:spPr>
            <a:xfrm>
              <a:off x="123388" y="2454902"/>
              <a:ext cx="567862" cy="567862"/>
            </a:xfrm>
            <a:custGeom>
              <a:avLst/>
              <a:gdLst/>
              <a:ahLst/>
              <a:cxnLst/>
              <a:rect l="l" t="t" r="r" b="b"/>
              <a:pathLst>
                <a:path w="567862" h="567862">
                  <a:moveTo>
                    <a:pt x="0" y="0"/>
                  </a:moveTo>
                  <a:lnTo>
                    <a:pt x="567862" y="0"/>
                  </a:lnTo>
                  <a:lnTo>
                    <a:pt x="567862" y="567863"/>
                  </a:lnTo>
                  <a:lnTo>
                    <a:pt x="0" y="567863"/>
                  </a:lnTo>
                  <a:lnTo>
                    <a:pt x="0" y="0"/>
                  </a:lnTo>
                  <a:close/>
                </a:path>
              </a:pathLst>
            </a:custGeom>
            <a:blipFill>
              <a:blip r:embed="rId6"/>
              <a:stretch>
                <a:fillRect/>
              </a:stretch>
            </a:blipFill>
          </p:spPr>
          <p:txBody>
            <a:bodyPr/>
            <a:lstStyle/>
            <a:p>
              <a:endParaRPr lang="en-US"/>
            </a:p>
          </p:txBody>
        </p:sp>
        <p:sp>
          <p:nvSpPr>
            <p:cNvPr id="34" name="TextBox 34"/>
            <p:cNvSpPr txBox="1"/>
            <p:nvPr/>
          </p:nvSpPr>
          <p:spPr>
            <a:xfrm>
              <a:off x="891382" y="2516980"/>
              <a:ext cx="4081065" cy="338455"/>
            </a:xfrm>
            <a:prstGeom prst="rect">
              <a:avLst/>
            </a:prstGeom>
          </p:spPr>
          <p:txBody>
            <a:bodyPr lIns="0" tIns="0" rIns="0" bIns="0" rtlCol="0" anchor="t">
              <a:spAutoFit/>
            </a:bodyPr>
            <a:lstStyle/>
            <a:p>
              <a:pPr algn="l">
                <a:lnSpc>
                  <a:spcPts val="2062"/>
                </a:lnSpc>
              </a:pPr>
              <a:r>
                <a:rPr lang="en-US" sz="1650">
                  <a:solidFill>
                    <a:srgbClr val="49495A"/>
                  </a:solidFill>
                  <a:latin typeface="Glacial Indifference"/>
                  <a:ea typeface="Glacial Indifference"/>
                  <a:cs typeface="Glacial Indifference"/>
                  <a:sym typeface="Glacial Indifference"/>
                </a:rPr>
                <a:t>Brightness scaling (0.8–1.2)</a:t>
              </a:r>
            </a:p>
          </p:txBody>
        </p:sp>
        <p:grpSp>
          <p:nvGrpSpPr>
            <p:cNvPr id="35" name="Group 35"/>
            <p:cNvGrpSpPr/>
            <p:nvPr/>
          </p:nvGrpSpPr>
          <p:grpSpPr>
            <a:xfrm>
              <a:off x="0" y="3525142"/>
              <a:ext cx="759817" cy="759817"/>
              <a:chOff x="0" y="0"/>
              <a:chExt cx="759817" cy="759817"/>
            </a:xfrm>
          </p:grpSpPr>
          <p:sp>
            <p:nvSpPr>
              <p:cNvPr id="36" name="Freeform 36"/>
              <p:cNvSpPr/>
              <p:nvPr/>
            </p:nvSpPr>
            <p:spPr>
              <a:xfrm>
                <a:off x="0" y="0"/>
                <a:ext cx="759841" cy="759841"/>
              </a:xfrm>
              <a:custGeom>
                <a:avLst/>
                <a:gdLst/>
                <a:ahLst/>
                <a:cxnLst/>
                <a:rect l="l" t="t" r="r" b="b"/>
                <a:pathLst>
                  <a:path w="759841" h="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EAE8F3"/>
              </a:solidFill>
            </p:spPr>
            <p:txBody>
              <a:bodyPr/>
              <a:lstStyle/>
              <a:p>
                <a:endParaRPr lang="en-US"/>
              </a:p>
            </p:txBody>
          </p:sp>
        </p:grpSp>
        <p:sp>
          <p:nvSpPr>
            <p:cNvPr id="37" name="Freeform 37" descr="preencoded.png"/>
            <p:cNvSpPr/>
            <p:nvPr/>
          </p:nvSpPr>
          <p:spPr>
            <a:xfrm>
              <a:off x="151533" y="3666583"/>
              <a:ext cx="511572" cy="511572"/>
            </a:xfrm>
            <a:custGeom>
              <a:avLst/>
              <a:gdLst/>
              <a:ahLst/>
              <a:cxnLst/>
              <a:rect l="l" t="t" r="r" b="b"/>
              <a:pathLst>
                <a:path w="511572" h="511572">
                  <a:moveTo>
                    <a:pt x="0" y="0"/>
                  </a:moveTo>
                  <a:lnTo>
                    <a:pt x="511572" y="0"/>
                  </a:lnTo>
                  <a:lnTo>
                    <a:pt x="511572" y="511571"/>
                  </a:lnTo>
                  <a:lnTo>
                    <a:pt x="0" y="511571"/>
                  </a:lnTo>
                  <a:lnTo>
                    <a:pt x="0" y="0"/>
                  </a:lnTo>
                  <a:close/>
                </a:path>
              </a:pathLst>
            </a:custGeom>
            <a:blipFill>
              <a:blip r:embed="rId7"/>
              <a:stretch>
                <a:fillRect/>
              </a:stretch>
            </a:blipFill>
          </p:spPr>
          <p:txBody>
            <a:bodyPr/>
            <a:lstStyle/>
            <a:p>
              <a:endParaRPr lang="en-US"/>
            </a:p>
          </p:txBody>
        </p:sp>
        <p:sp>
          <p:nvSpPr>
            <p:cNvPr id="38" name="TextBox 38"/>
            <p:cNvSpPr txBox="1"/>
            <p:nvPr/>
          </p:nvSpPr>
          <p:spPr>
            <a:xfrm>
              <a:off x="891382" y="3705622"/>
              <a:ext cx="3353395" cy="338455"/>
            </a:xfrm>
            <a:prstGeom prst="rect">
              <a:avLst/>
            </a:prstGeom>
          </p:spPr>
          <p:txBody>
            <a:bodyPr lIns="0" tIns="0" rIns="0" bIns="0" rtlCol="0" anchor="t">
              <a:spAutoFit/>
            </a:bodyPr>
            <a:lstStyle/>
            <a:p>
              <a:pPr algn="l">
                <a:lnSpc>
                  <a:spcPts val="2062"/>
                </a:lnSpc>
              </a:pPr>
              <a:r>
                <a:rPr lang="en-US" sz="1650">
                  <a:solidFill>
                    <a:srgbClr val="49495A"/>
                  </a:solidFill>
                  <a:latin typeface="Glacial Indifference"/>
                  <a:ea typeface="Glacial Indifference"/>
                  <a:cs typeface="Glacial Indifference"/>
                  <a:sym typeface="Glacial Indifference"/>
                </a:rPr>
                <a:t>Shear (0.1), Zoom (0.1)</a:t>
              </a:r>
            </a:p>
          </p:txBody>
        </p:sp>
        <p:grpSp>
          <p:nvGrpSpPr>
            <p:cNvPr id="39" name="Group 39"/>
            <p:cNvGrpSpPr/>
            <p:nvPr/>
          </p:nvGrpSpPr>
          <p:grpSpPr>
            <a:xfrm>
              <a:off x="0" y="4691358"/>
              <a:ext cx="759817" cy="759817"/>
              <a:chOff x="0" y="0"/>
              <a:chExt cx="759817" cy="759817"/>
            </a:xfrm>
          </p:grpSpPr>
          <p:sp>
            <p:nvSpPr>
              <p:cNvPr id="40" name="Freeform 40"/>
              <p:cNvSpPr/>
              <p:nvPr/>
            </p:nvSpPr>
            <p:spPr>
              <a:xfrm>
                <a:off x="0" y="0"/>
                <a:ext cx="759841" cy="759841"/>
              </a:xfrm>
              <a:custGeom>
                <a:avLst/>
                <a:gdLst/>
                <a:ahLst/>
                <a:cxnLst/>
                <a:rect l="l" t="t" r="r" b="b"/>
                <a:pathLst>
                  <a:path w="759841" h="759841">
                    <a:moveTo>
                      <a:pt x="0" y="50673"/>
                    </a:moveTo>
                    <a:cubicBezTo>
                      <a:pt x="0" y="22733"/>
                      <a:pt x="22733" y="0"/>
                      <a:pt x="50673" y="0"/>
                    </a:cubicBezTo>
                    <a:lnTo>
                      <a:pt x="709168" y="0"/>
                    </a:lnTo>
                    <a:cubicBezTo>
                      <a:pt x="737108" y="0"/>
                      <a:pt x="759841" y="22733"/>
                      <a:pt x="759841" y="50673"/>
                    </a:cubicBezTo>
                    <a:lnTo>
                      <a:pt x="759841" y="709168"/>
                    </a:lnTo>
                    <a:cubicBezTo>
                      <a:pt x="759841" y="737108"/>
                      <a:pt x="737108" y="759841"/>
                      <a:pt x="709168" y="759841"/>
                    </a:cubicBezTo>
                    <a:lnTo>
                      <a:pt x="50673" y="759841"/>
                    </a:lnTo>
                    <a:cubicBezTo>
                      <a:pt x="22733" y="759841"/>
                      <a:pt x="0" y="737108"/>
                      <a:pt x="0" y="709168"/>
                    </a:cubicBezTo>
                    <a:close/>
                  </a:path>
                </a:pathLst>
              </a:custGeom>
              <a:solidFill>
                <a:srgbClr val="EAE8F3"/>
              </a:solidFill>
            </p:spPr>
            <p:txBody>
              <a:bodyPr/>
              <a:lstStyle/>
              <a:p>
                <a:endParaRPr lang="en-US"/>
              </a:p>
            </p:txBody>
          </p:sp>
        </p:grpSp>
        <p:sp>
          <p:nvSpPr>
            <p:cNvPr id="41" name="Freeform 41" descr="preencoded.png"/>
            <p:cNvSpPr/>
            <p:nvPr/>
          </p:nvSpPr>
          <p:spPr>
            <a:xfrm>
              <a:off x="95079" y="4792958"/>
              <a:ext cx="555532" cy="555532"/>
            </a:xfrm>
            <a:custGeom>
              <a:avLst/>
              <a:gdLst/>
              <a:ahLst/>
              <a:cxnLst/>
              <a:rect l="l" t="t" r="r" b="b"/>
              <a:pathLst>
                <a:path w="555532" h="555532">
                  <a:moveTo>
                    <a:pt x="0" y="0"/>
                  </a:moveTo>
                  <a:lnTo>
                    <a:pt x="555532" y="0"/>
                  </a:lnTo>
                  <a:lnTo>
                    <a:pt x="555532" y="555532"/>
                  </a:lnTo>
                  <a:lnTo>
                    <a:pt x="0" y="555532"/>
                  </a:lnTo>
                  <a:lnTo>
                    <a:pt x="0" y="0"/>
                  </a:lnTo>
                  <a:close/>
                </a:path>
              </a:pathLst>
            </a:custGeom>
            <a:blipFill>
              <a:blip r:embed="rId8"/>
              <a:stretch>
                <a:fillRect/>
              </a:stretch>
            </a:blipFill>
          </p:spPr>
          <p:txBody>
            <a:bodyPr/>
            <a:lstStyle/>
            <a:p>
              <a:endParaRPr lang="en-US"/>
            </a:p>
          </p:txBody>
        </p:sp>
        <p:sp>
          <p:nvSpPr>
            <p:cNvPr id="42" name="TextBox 42"/>
            <p:cNvSpPr txBox="1"/>
            <p:nvPr/>
          </p:nvSpPr>
          <p:spPr>
            <a:xfrm>
              <a:off x="891382" y="4894262"/>
              <a:ext cx="2972395" cy="338455"/>
            </a:xfrm>
            <a:prstGeom prst="rect">
              <a:avLst/>
            </a:prstGeom>
          </p:spPr>
          <p:txBody>
            <a:bodyPr lIns="0" tIns="0" rIns="0" bIns="0" rtlCol="0" anchor="t">
              <a:spAutoFit/>
            </a:bodyPr>
            <a:lstStyle/>
            <a:p>
              <a:pPr algn="l">
                <a:lnSpc>
                  <a:spcPts val="2062"/>
                </a:lnSpc>
              </a:pPr>
              <a:r>
                <a:rPr lang="en-US" sz="1650">
                  <a:solidFill>
                    <a:srgbClr val="49495A"/>
                  </a:solidFill>
                  <a:latin typeface="Glacial Indifference"/>
                  <a:ea typeface="Glacial Indifference"/>
                  <a:cs typeface="Glacial Indifference"/>
                  <a:sym typeface="Glacial Indifference"/>
                </a:rPr>
                <a:t>Horizontal flips</a:t>
              </a:r>
            </a:p>
          </p:txBody>
        </p:sp>
      </p:grpSp>
      <p:grpSp>
        <p:nvGrpSpPr>
          <p:cNvPr id="43" name="Group 43"/>
          <p:cNvGrpSpPr/>
          <p:nvPr/>
        </p:nvGrpSpPr>
        <p:grpSpPr>
          <a:xfrm>
            <a:off x="9221038" y="7341767"/>
            <a:ext cx="5887005" cy="694149"/>
            <a:chOff x="0" y="0"/>
            <a:chExt cx="7849339" cy="925532"/>
          </a:xfrm>
        </p:grpSpPr>
        <p:sp>
          <p:nvSpPr>
            <p:cNvPr id="44" name="TextBox 44"/>
            <p:cNvSpPr txBox="1"/>
            <p:nvPr/>
          </p:nvSpPr>
          <p:spPr>
            <a:xfrm>
              <a:off x="0" y="-19050"/>
              <a:ext cx="4755952" cy="509578"/>
            </a:xfrm>
            <a:prstGeom prst="rect">
              <a:avLst/>
            </a:prstGeom>
          </p:spPr>
          <p:txBody>
            <a:bodyPr lIns="0" tIns="0" rIns="0" bIns="0" rtlCol="0" anchor="t">
              <a:spAutoFit/>
            </a:bodyPr>
            <a:lstStyle/>
            <a:p>
              <a:pPr algn="l">
                <a:lnSpc>
                  <a:spcPts val="3118"/>
                </a:lnSpc>
              </a:pPr>
              <a:r>
                <a:rPr lang="en-US" sz="2450">
                  <a:solidFill>
                    <a:srgbClr val="615EDB"/>
                  </a:solidFill>
                  <a:latin typeface="Glacial Indifference"/>
                  <a:ea typeface="Glacial Indifference"/>
                  <a:cs typeface="Glacial Indifference"/>
                  <a:sym typeface="Glacial Indifference"/>
                </a:rPr>
                <a:t>Result :</a:t>
              </a:r>
            </a:p>
          </p:txBody>
        </p:sp>
        <p:sp>
          <p:nvSpPr>
            <p:cNvPr id="45" name="TextBox 45"/>
            <p:cNvSpPr txBox="1"/>
            <p:nvPr/>
          </p:nvSpPr>
          <p:spPr>
            <a:xfrm>
              <a:off x="0" y="523578"/>
              <a:ext cx="7849339" cy="401955"/>
            </a:xfrm>
            <a:prstGeom prst="rect">
              <a:avLst/>
            </a:prstGeom>
          </p:spPr>
          <p:txBody>
            <a:bodyPr lIns="0" tIns="0" rIns="0" bIns="0" rtlCol="0" anchor="t">
              <a:spAutoFit/>
            </a:bodyPr>
            <a:lstStyle/>
            <a:p>
              <a:pPr marL="248842" lvl="1" indent="-124421" algn="l">
                <a:lnSpc>
                  <a:spcPts val="2625"/>
                </a:lnSpc>
                <a:buFont typeface="Arial"/>
                <a:buChar char="•"/>
              </a:pPr>
              <a:r>
                <a:rPr lang="en-US" sz="1650">
                  <a:solidFill>
                    <a:srgbClr val="49495A"/>
                  </a:solidFill>
                  <a:latin typeface="Glacial Indifference"/>
                  <a:ea typeface="Glacial Indifference"/>
                  <a:cs typeface="Glacial Indifference"/>
                  <a:sym typeface="Glacial Indifference"/>
                </a:rPr>
                <a:t>Balanced dataset improves model generalization</a:t>
              </a:r>
            </a:p>
          </p:txBody>
        </p:sp>
      </p:grpSp>
      <p:grpSp>
        <p:nvGrpSpPr>
          <p:cNvPr id="46" name="Group 46"/>
          <p:cNvGrpSpPr/>
          <p:nvPr/>
        </p:nvGrpSpPr>
        <p:grpSpPr>
          <a:xfrm>
            <a:off x="9180463" y="8140691"/>
            <a:ext cx="6923294" cy="1488026"/>
            <a:chOff x="0" y="0"/>
            <a:chExt cx="9231059" cy="1984034"/>
          </a:xfrm>
        </p:grpSpPr>
        <p:sp>
          <p:nvSpPr>
            <p:cNvPr id="47" name="TextBox 47"/>
            <p:cNvSpPr txBox="1"/>
            <p:nvPr/>
          </p:nvSpPr>
          <p:spPr>
            <a:xfrm>
              <a:off x="54100" y="-19050"/>
              <a:ext cx="4755952" cy="485409"/>
            </a:xfrm>
            <a:prstGeom prst="rect">
              <a:avLst/>
            </a:prstGeom>
          </p:spPr>
          <p:txBody>
            <a:bodyPr lIns="0" tIns="0" rIns="0" bIns="0" rtlCol="0" anchor="t">
              <a:spAutoFit/>
            </a:bodyPr>
            <a:lstStyle/>
            <a:p>
              <a:pPr algn="l">
                <a:lnSpc>
                  <a:spcPts val="2990"/>
                </a:lnSpc>
              </a:pPr>
              <a:r>
                <a:rPr lang="en-US" sz="2350">
                  <a:solidFill>
                    <a:srgbClr val="615EDB"/>
                  </a:solidFill>
                  <a:latin typeface="Glacial Indifference"/>
                  <a:ea typeface="Glacial Indifference"/>
                  <a:cs typeface="Glacial Indifference"/>
                  <a:sym typeface="Glacial Indifference"/>
                </a:rPr>
                <a:t>Dataset Splitting</a:t>
              </a:r>
            </a:p>
          </p:txBody>
        </p:sp>
        <p:sp>
          <p:nvSpPr>
            <p:cNvPr id="48" name="TextBox 48"/>
            <p:cNvSpPr txBox="1"/>
            <p:nvPr/>
          </p:nvSpPr>
          <p:spPr>
            <a:xfrm>
              <a:off x="0" y="539384"/>
              <a:ext cx="9231059" cy="401955"/>
            </a:xfrm>
            <a:prstGeom prst="rect">
              <a:avLst/>
            </a:prstGeom>
          </p:spPr>
          <p:txBody>
            <a:bodyPr lIns="0" tIns="0" rIns="0" bIns="0" rtlCol="0" anchor="t">
              <a:spAutoFit/>
            </a:bodyPr>
            <a:lstStyle/>
            <a:p>
              <a:pPr marL="248842" lvl="1" indent="-124421" algn="l">
                <a:lnSpc>
                  <a:spcPts val="2625"/>
                </a:lnSpc>
                <a:buFont typeface="Arial"/>
                <a:buChar char="•"/>
              </a:pPr>
              <a:r>
                <a:rPr lang="en-US" sz="1650">
                  <a:solidFill>
                    <a:srgbClr val="49495A"/>
                  </a:solidFill>
                  <a:latin typeface="Glacial Indifference"/>
                  <a:ea typeface="Glacial Indifference"/>
                  <a:cs typeface="Glacial Indifference"/>
                  <a:sym typeface="Glacial Indifference"/>
                </a:rPr>
                <a:t>Training Set : 80% (183,567 images)</a:t>
              </a:r>
            </a:p>
          </p:txBody>
        </p:sp>
        <p:sp>
          <p:nvSpPr>
            <p:cNvPr id="49" name="TextBox 49"/>
            <p:cNvSpPr txBox="1"/>
            <p:nvPr/>
          </p:nvSpPr>
          <p:spPr>
            <a:xfrm>
              <a:off x="0" y="1060732"/>
              <a:ext cx="9231059" cy="401955"/>
            </a:xfrm>
            <a:prstGeom prst="rect">
              <a:avLst/>
            </a:prstGeom>
          </p:spPr>
          <p:txBody>
            <a:bodyPr lIns="0" tIns="0" rIns="0" bIns="0" rtlCol="0" anchor="t">
              <a:spAutoFit/>
            </a:bodyPr>
            <a:lstStyle/>
            <a:p>
              <a:pPr marL="248842" lvl="1" indent="-124421" algn="l">
                <a:lnSpc>
                  <a:spcPts val="2625"/>
                </a:lnSpc>
                <a:buFont typeface="Arial"/>
                <a:buChar char="•"/>
              </a:pPr>
              <a:r>
                <a:rPr lang="en-US" sz="1650">
                  <a:solidFill>
                    <a:srgbClr val="49495A"/>
                  </a:solidFill>
                  <a:latin typeface="Glacial Indifference"/>
                  <a:ea typeface="Glacial Indifference"/>
                  <a:cs typeface="Glacial Indifference"/>
                  <a:sym typeface="Glacial Indifference"/>
                </a:rPr>
                <a:t>Validation Set : 20% (45,892 images)</a:t>
              </a:r>
            </a:p>
          </p:txBody>
        </p:sp>
        <p:sp>
          <p:nvSpPr>
            <p:cNvPr id="50" name="TextBox 50"/>
            <p:cNvSpPr txBox="1"/>
            <p:nvPr/>
          </p:nvSpPr>
          <p:spPr>
            <a:xfrm>
              <a:off x="0" y="1582080"/>
              <a:ext cx="9231059" cy="401955"/>
            </a:xfrm>
            <a:prstGeom prst="rect">
              <a:avLst/>
            </a:prstGeom>
          </p:spPr>
          <p:txBody>
            <a:bodyPr lIns="0" tIns="0" rIns="0" bIns="0" rtlCol="0" anchor="t">
              <a:spAutoFit/>
            </a:bodyPr>
            <a:lstStyle/>
            <a:p>
              <a:pPr marL="248842" lvl="1" indent="-124421" algn="l">
                <a:lnSpc>
                  <a:spcPts val="2625"/>
                </a:lnSpc>
                <a:buFont typeface="Arial"/>
                <a:buChar char="•"/>
              </a:pPr>
              <a:r>
                <a:rPr lang="en-US" sz="1650">
                  <a:solidFill>
                    <a:srgbClr val="49495A"/>
                  </a:solidFill>
                  <a:latin typeface="Glacial Indifference"/>
                  <a:ea typeface="Glacial Indifference"/>
                  <a:cs typeface="Glacial Indifference"/>
                  <a:sym typeface="Glacial Indifference"/>
                </a:rPr>
                <a:t>Method : Stratified sampling to preserve class distribution</a:t>
              </a:r>
            </a:p>
          </p:txBody>
        </p:sp>
      </p:gr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TextBox 6"/>
          <p:cNvSpPr txBox="1"/>
          <p:nvPr/>
        </p:nvSpPr>
        <p:spPr>
          <a:xfrm>
            <a:off x="6166110" y="1000125"/>
            <a:ext cx="5955780" cy="985520"/>
          </a:xfrm>
          <a:prstGeom prst="rect">
            <a:avLst/>
          </a:prstGeom>
        </p:spPr>
        <p:txBody>
          <a:bodyPr lIns="0" tIns="0" rIns="0" bIns="0" rtlCol="0" anchor="t">
            <a:spAutoFit/>
          </a:bodyPr>
          <a:lstStyle/>
          <a:p>
            <a:pPr algn="l">
              <a:lnSpc>
                <a:spcPts val="7900"/>
              </a:lnSpc>
            </a:pPr>
            <a:r>
              <a:rPr lang="en-US" sz="6300" b="1" i="1">
                <a:solidFill>
                  <a:srgbClr val="2D3880"/>
                </a:solidFill>
                <a:latin typeface="Cormorant Garamond Bold Italics"/>
                <a:ea typeface="Cormorant Garamond Bold Italics"/>
                <a:cs typeface="Cormorant Garamond Bold Italics"/>
                <a:sym typeface="Cormorant Garamond Bold Italics"/>
              </a:rPr>
              <a:t>Image Preprocessing</a:t>
            </a:r>
          </a:p>
        </p:txBody>
      </p:sp>
      <p:sp>
        <p:nvSpPr>
          <p:cNvPr id="7" name="TextBox 7"/>
          <p:cNvSpPr txBox="1"/>
          <p:nvPr/>
        </p:nvSpPr>
        <p:spPr>
          <a:xfrm>
            <a:off x="1635110" y="2366962"/>
            <a:ext cx="4036219" cy="517589"/>
          </a:xfrm>
          <a:prstGeom prst="rect">
            <a:avLst/>
          </a:prstGeom>
        </p:spPr>
        <p:txBody>
          <a:bodyPr lIns="0" tIns="0" rIns="0" bIns="0" rtlCol="0" anchor="t">
            <a:spAutoFit/>
          </a:bodyPr>
          <a:lstStyle/>
          <a:p>
            <a:pPr algn="l">
              <a:lnSpc>
                <a:spcPts val="4189"/>
              </a:lnSpc>
            </a:pPr>
            <a:r>
              <a:rPr lang="en-US" sz="3324">
                <a:solidFill>
                  <a:srgbClr val="403CCF"/>
                </a:solidFill>
                <a:latin typeface="Glacial Indifference"/>
                <a:ea typeface="Glacial Indifference"/>
                <a:cs typeface="Glacial Indifference"/>
                <a:sym typeface="Glacial Indifference"/>
              </a:rPr>
              <a:t>Pipeline Steps :</a:t>
            </a:r>
          </a:p>
        </p:txBody>
      </p:sp>
      <p:sp>
        <p:nvSpPr>
          <p:cNvPr id="8" name="Freeform 8" descr="preencoded.png"/>
          <p:cNvSpPr/>
          <p:nvPr/>
        </p:nvSpPr>
        <p:spPr>
          <a:xfrm>
            <a:off x="1635110" y="3057524"/>
            <a:ext cx="1009055" cy="1210866"/>
          </a:xfrm>
          <a:custGeom>
            <a:avLst/>
            <a:gdLst/>
            <a:ahLst/>
            <a:cxnLst/>
            <a:rect l="l" t="t" r="r" b="b"/>
            <a:pathLst>
              <a:path w="1009055" h="1210866">
                <a:moveTo>
                  <a:pt x="0" y="0"/>
                </a:moveTo>
                <a:lnTo>
                  <a:pt x="1009055" y="0"/>
                </a:lnTo>
                <a:lnTo>
                  <a:pt x="1009055" y="1210867"/>
                </a:lnTo>
                <a:lnTo>
                  <a:pt x="0" y="1210867"/>
                </a:lnTo>
                <a:lnTo>
                  <a:pt x="0" y="0"/>
                </a:lnTo>
                <a:close/>
              </a:path>
            </a:pathLst>
          </a:custGeom>
          <a:blipFill>
            <a:blip r:embed="rId2"/>
            <a:stretch>
              <a:fillRect l="-78" r="-78"/>
            </a:stretch>
          </a:blipFill>
        </p:spPr>
        <p:txBody>
          <a:bodyPr/>
          <a:lstStyle/>
          <a:p>
            <a:endParaRPr lang="en-US"/>
          </a:p>
        </p:txBody>
      </p:sp>
      <p:sp>
        <p:nvSpPr>
          <p:cNvPr id="9" name="TextBox 9"/>
          <p:cNvSpPr txBox="1"/>
          <p:nvPr/>
        </p:nvSpPr>
        <p:spPr>
          <a:xfrm>
            <a:off x="2845977" y="3240286"/>
            <a:ext cx="3112145" cy="354975"/>
          </a:xfrm>
          <a:prstGeom prst="rect">
            <a:avLst/>
          </a:prstGeom>
        </p:spPr>
        <p:txBody>
          <a:bodyPr lIns="0" tIns="0" rIns="0" bIns="0" rtlCol="0" anchor="t">
            <a:spAutoFit/>
          </a:bodyPr>
          <a:lstStyle/>
          <a:p>
            <a:pPr algn="l">
              <a:lnSpc>
                <a:spcPts val="2814"/>
              </a:lnSpc>
            </a:pPr>
            <a:r>
              <a:rPr lang="en-US" sz="2237">
                <a:solidFill>
                  <a:srgbClr val="49495A"/>
                </a:solidFill>
                <a:latin typeface="Glacial Indifference"/>
                <a:ea typeface="Glacial Indifference"/>
                <a:cs typeface="Glacial Indifference"/>
                <a:sym typeface="Glacial Indifference"/>
              </a:rPr>
              <a:t>Color Space Conversion</a:t>
            </a:r>
          </a:p>
        </p:txBody>
      </p:sp>
      <p:sp>
        <p:nvSpPr>
          <p:cNvPr id="10" name="TextBox 10"/>
          <p:cNvSpPr txBox="1"/>
          <p:nvPr/>
        </p:nvSpPr>
        <p:spPr>
          <a:xfrm>
            <a:off x="2845977" y="3609826"/>
            <a:ext cx="2719387" cy="376555"/>
          </a:xfrm>
          <a:prstGeom prst="rect">
            <a:avLst/>
          </a:prstGeom>
        </p:spPr>
        <p:txBody>
          <a:bodyPr lIns="0" tIns="0" rIns="0" bIns="0" rtlCol="0" anchor="t">
            <a:spAutoFit/>
          </a:bodyPr>
          <a:lstStyle/>
          <a:p>
            <a:pPr algn="l">
              <a:lnSpc>
                <a:spcPts val="3139"/>
              </a:lnSpc>
            </a:pPr>
            <a:r>
              <a:rPr lang="en-US" sz="1962">
                <a:solidFill>
                  <a:srgbClr val="49495A"/>
                </a:solidFill>
                <a:latin typeface="Glacial Indifference"/>
                <a:ea typeface="Glacial Indifference"/>
                <a:cs typeface="Glacial Indifference"/>
                <a:sym typeface="Glacial Indifference"/>
              </a:rPr>
              <a:t>BGR → RGB → LAB</a:t>
            </a:r>
          </a:p>
        </p:txBody>
      </p:sp>
      <p:sp>
        <p:nvSpPr>
          <p:cNvPr id="11" name="Freeform 11" descr="preencoded.png"/>
          <p:cNvSpPr/>
          <p:nvPr/>
        </p:nvSpPr>
        <p:spPr>
          <a:xfrm>
            <a:off x="1635110" y="4268391"/>
            <a:ext cx="1009055" cy="1210866"/>
          </a:xfrm>
          <a:custGeom>
            <a:avLst/>
            <a:gdLst/>
            <a:ahLst/>
            <a:cxnLst/>
            <a:rect l="l" t="t" r="r" b="b"/>
            <a:pathLst>
              <a:path w="1009055" h="1210866">
                <a:moveTo>
                  <a:pt x="0" y="0"/>
                </a:moveTo>
                <a:lnTo>
                  <a:pt x="1009055" y="0"/>
                </a:lnTo>
                <a:lnTo>
                  <a:pt x="1009055" y="1210866"/>
                </a:lnTo>
                <a:lnTo>
                  <a:pt x="0" y="1210866"/>
                </a:lnTo>
                <a:lnTo>
                  <a:pt x="0" y="0"/>
                </a:lnTo>
                <a:close/>
              </a:path>
            </a:pathLst>
          </a:custGeom>
          <a:blipFill>
            <a:blip r:embed="rId3"/>
            <a:stretch>
              <a:fillRect l="-78" r="-78"/>
            </a:stretch>
          </a:blipFill>
        </p:spPr>
        <p:txBody>
          <a:bodyPr/>
          <a:lstStyle/>
          <a:p>
            <a:endParaRPr lang="en-US"/>
          </a:p>
        </p:txBody>
      </p:sp>
      <p:sp>
        <p:nvSpPr>
          <p:cNvPr id="12" name="TextBox 12"/>
          <p:cNvSpPr txBox="1"/>
          <p:nvPr/>
        </p:nvSpPr>
        <p:spPr>
          <a:xfrm>
            <a:off x="2845977" y="4451152"/>
            <a:ext cx="4054079" cy="354975"/>
          </a:xfrm>
          <a:prstGeom prst="rect">
            <a:avLst/>
          </a:prstGeom>
        </p:spPr>
        <p:txBody>
          <a:bodyPr lIns="0" tIns="0" rIns="0" bIns="0" rtlCol="0" anchor="t">
            <a:spAutoFit/>
          </a:bodyPr>
          <a:lstStyle/>
          <a:p>
            <a:pPr algn="l">
              <a:lnSpc>
                <a:spcPts val="2814"/>
              </a:lnSpc>
            </a:pPr>
            <a:r>
              <a:rPr lang="en-US" sz="2237">
                <a:solidFill>
                  <a:srgbClr val="49495A"/>
                </a:solidFill>
                <a:latin typeface="Glacial Indifference"/>
                <a:ea typeface="Glacial Indifference"/>
                <a:cs typeface="Glacial Indifference"/>
                <a:sym typeface="Glacial Indifference"/>
              </a:rPr>
              <a:t>CLAHE Contrast Enhancement</a:t>
            </a:r>
          </a:p>
        </p:txBody>
      </p:sp>
      <p:sp>
        <p:nvSpPr>
          <p:cNvPr id="13" name="Freeform 13" descr="preencoded.png"/>
          <p:cNvSpPr/>
          <p:nvPr/>
        </p:nvSpPr>
        <p:spPr>
          <a:xfrm>
            <a:off x="1635110" y="5479256"/>
            <a:ext cx="1009055" cy="1210866"/>
          </a:xfrm>
          <a:custGeom>
            <a:avLst/>
            <a:gdLst/>
            <a:ahLst/>
            <a:cxnLst/>
            <a:rect l="l" t="t" r="r" b="b"/>
            <a:pathLst>
              <a:path w="1009055" h="1210866">
                <a:moveTo>
                  <a:pt x="0" y="0"/>
                </a:moveTo>
                <a:lnTo>
                  <a:pt x="1009055" y="0"/>
                </a:lnTo>
                <a:lnTo>
                  <a:pt x="1009055" y="1210866"/>
                </a:lnTo>
                <a:lnTo>
                  <a:pt x="0" y="1210866"/>
                </a:lnTo>
                <a:lnTo>
                  <a:pt x="0" y="0"/>
                </a:lnTo>
                <a:close/>
              </a:path>
            </a:pathLst>
          </a:custGeom>
          <a:blipFill>
            <a:blip r:embed="rId4"/>
            <a:stretch>
              <a:fillRect l="-78" r="-78"/>
            </a:stretch>
          </a:blipFill>
        </p:spPr>
        <p:txBody>
          <a:bodyPr/>
          <a:lstStyle/>
          <a:p>
            <a:endParaRPr lang="en-US"/>
          </a:p>
        </p:txBody>
      </p:sp>
      <p:sp>
        <p:nvSpPr>
          <p:cNvPr id="14" name="TextBox 14"/>
          <p:cNvSpPr txBox="1"/>
          <p:nvPr/>
        </p:nvSpPr>
        <p:spPr>
          <a:xfrm>
            <a:off x="2845977" y="5662017"/>
            <a:ext cx="3640782" cy="354975"/>
          </a:xfrm>
          <a:prstGeom prst="rect">
            <a:avLst/>
          </a:prstGeom>
        </p:spPr>
        <p:txBody>
          <a:bodyPr lIns="0" tIns="0" rIns="0" bIns="0" rtlCol="0" anchor="t">
            <a:spAutoFit/>
          </a:bodyPr>
          <a:lstStyle/>
          <a:p>
            <a:pPr algn="l">
              <a:lnSpc>
                <a:spcPts val="2814"/>
              </a:lnSpc>
            </a:pPr>
            <a:r>
              <a:rPr lang="en-US" sz="2237">
                <a:solidFill>
                  <a:srgbClr val="49495A"/>
                </a:solidFill>
                <a:latin typeface="Glacial Indifference"/>
                <a:ea typeface="Glacial Indifference"/>
                <a:cs typeface="Glacial Indifference"/>
                <a:sym typeface="Glacial Indifference"/>
              </a:rPr>
              <a:t>Face Detection &amp; Alignment</a:t>
            </a:r>
          </a:p>
        </p:txBody>
      </p:sp>
      <p:sp>
        <p:nvSpPr>
          <p:cNvPr id="15" name="TextBox 15"/>
          <p:cNvSpPr txBox="1"/>
          <p:nvPr/>
        </p:nvSpPr>
        <p:spPr>
          <a:xfrm>
            <a:off x="2845977" y="6031557"/>
            <a:ext cx="15193565" cy="376555"/>
          </a:xfrm>
          <a:prstGeom prst="rect">
            <a:avLst/>
          </a:prstGeom>
        </p:spPr>
        <p:txBody>
          <a:bodyPr lIns="0" tIns="0" rIns="0" bIns="0" rtlCol="0" anchor="t">
            <a:spAutoFit/>
          </a:bodyPr>
          <a:lstStyle/>
          <a:p>
            <a:pPr algn="l">
              <a:lnSpc>
                <a:spcPts val="3139"/>
              </a:lnSpc>
            </a:pPr>
            <a:r>
              <a:rPr lang="en-US" sz="1962">
                <a:solidFill>
                  <a:srgbClr val="49495A"/>
                </a:solidFill>
                <a:latin typeface="Glacial Indifference"/>
                <a:ea typeface="Glacial Indifference"/>
                <a:cs typeface="Glacial Indifference"/>
                <a:sym typeface="Glacial Indifference"/>
              </a:rPr>
              <a:t>using MTCNN</a:t>
            </a:r>
          </a:p>
        </p:txBody>
      </p:sp>
      <p:sp>
        <p:nvSpPr>
          <p:cNvPr id="16" name="Freeform 16" descr="preencoded.png"/>
          <p:cNvSpPr/>
          <p:nvPr/>
        </p:nvSpPr>
        <p:spPr>
          <a:xfrm>
            <a:off x="1635110" y="6690122"/>
            <a:ext cx="1009055" cy="1210866"/>
          </a:xfrm>
          <a:custGeom>
            <a:avLst/>
            <a:gdLst/>
            <a:ahLst/>
            <a:cxnLst/>
            <a:rect l="l" t="t" r="r" b="b"/>
            <a:pathLst>
              <a:path w="1009055" h="1210866">
                <a:moveTo>
                  <a:pt x="0" y="0"/>
                </a:moveTo>
                <a:lnTo>
                  <a:pt x="1009055" y="0"/>
                </a:lnTo>
                <a:lnTo>
                  <a:pt x="1009055" y="1210866"/>
                </a:lnTo>
                <a:lnTo>
                  <a:pt x="0" y="1210866"/>
                </a:lnTo>
                <a:lnTo>
                  <a:pt x="0" y="0"/>
                </a:lnTo>
                <a:close/>
              </a:path>
            </a:pathLst>
          </a:custGeom>
          <a:blipFill>
            <a:blip r:embed="rId5"/>
            <a:stretch>
              <a:fillRect l="-78" r="-78"/>
            </a:stretch>
          </a:blipFill>
        </p:spPr>
        <p:txBody>
          <a:bodyPr/>
          <a:lstStyle/>
          <a:p>
            <a:endParaRPr lang="en-US"/>
          </a:p>
        </p:txBody>
      </p:sp>
      <p:sp>
        <p:nvSpPr>
          <p:cNvPr id="17" name="TextBox 17"/>
          <p:cNvSpPr txBox="1"/>
          <p:nvPr/>
        </p:nvSpPr>
        <p:spPr>
          <a:xfrm>
            <a:off x="2845977" y="6872883"/>
            <a:ext cx="2719388" cy="354975"/>
          </a:xfrm>
          <a:prstGeom prst="rect">
            <a:avLst/>
          </a:prstGeom>
        </p:spPr>
        <p:txBody>
          <a:bodyPr lIns="0" tIns="0" rIns="0" bIns="0" rtlCol="0" anchor="t">
            <a:spAutoFit/>
          </a:bodyPr>
          <a:lstStyle/>
          <a:p>
            <a:pPr algn="l">
              <a:lnSpc>
                <a:spcPts val="2814"/>
              </a:lnSpc>
            </a:pPr>
            <a:r>
              <a:rPr lang="en-US" sz="2237">
                <a:solidFill>
                  <a:srgbClr val="49495A"/>
                </a:solidFill>
                <a:latin typeface="Glacial Indifference"/>
                <a:ea typeface="Glacial Indifference"/>
                <a:cs typeface="Glacial Indifference"/>
                <a:sym typeface="Glacial Indifference"/>
              </a:rPr>
              <a:t>Standardized Output</a:t>
            </a:r>
          </a:p>
        </p:txBody>
      </p:sp>
      <p:sp>
        <p:nvSpPr>
          <p:cNvPr id="18" name="TextBox 18"/>
          <p:cNvSpPr txBox="1"/>
          <p:nvPr/>
        </p:nvSpPr>
        <p:spPr>
          <a:xfrm>
            <a:off x="2845977" y="7242423"/>
            <a:ext cx="15193565" cy="376555"/>
          </a:xfrm>
          <a:prstGeom prst="rect">
            <a:avLst/>
          </a:prstGeom>
        </p:spPr>
        <p:txBody>
          <a:bodyPr lIns="0" tIns="0" rIns="0" bIns="0" rtlCol="0" anchor="t">
            <a:spAutoFit/>
          </a:bodyPr>
          <a:lstStyle/>
          <a:p>
            <a:pPr algn="l">
              <a:lnSpc>
                <a:spcPts val="3139"/>
              </a:lnSpc>
            </a:pPr>
            <a:r>
              <a:rPr lang="en-US" sz="1962">
                <a:solidFill>
                  <a:srgbClr val="49495A"/>
                </a:solidFill>
                <a:latin typeface="Glacial Indifference"/>
                <a:ea typeface="Glacial Indifference"/>
                <a:cs typeface="Glacial Indifference"/>
                <a:sym typeface="Glacial Indifference"/>
              </a:rPr>
              <a:t>160×160 RGB image</a:t>
            </a:r>
          </a:p>
        </p:txBody>
      </p:sp>
      <p:sp>
        <p:nvSpPr>
          <p:cNvPr id="19" name="TextBox 19"/>
          <p:cNvSpPr txBox="1"/>
          <p:nvPr/>
        </p:nvSpPr>
        <p:spPr>
          <a:xfrm>
            <a:off x="10084020" y="2366962"/>
            <a:ext cx="1737800" cy="517589"/>
          </a:xfrm>
          <a:prstGeom prst="rect">
            <a:avLst/>
          </a:prstGeom>
        </p:spPr>
        <p:txBody>
          <a:bodyPr lIns="0" tIns="0" rIns="0" bIns="0" rtlCol="0" anchor="t">
            <a:spAutoFit/>
          </a:bodyPr>
          <a:lstStyle/>
          <a:p>
            <a:pPr algn="l">
              <a:lnSpc>
                <a:spcPts val="4189"/>
              </a:lnSpc>
            </a:pPr>
            <a:r>
              <a:rPr lang="en-US" sz="3324">
                <a:solidFill>
                  <a:srgbClr val="403CCF"/>
                </a:solidFill>
                <a:latin typeface="Glacial Indifference"/>
                <a:ea typeface="Glacial Indifference"/>
                <a:cs typeface="Glacial Indifference"/>
                <a:sym typeface="Glacial Indifference"/>
              </a:rPr>
              <a:t>Purpose :</a:t>
            </a:r>
          </a:p>
        </p:txBody>
      </p:sp>
      <p:sp>
        <p:nvSpPr>
          <p:cNvPr id="20" name="TextBox 20"/>
          <p:cNvSpPr txBox="1"/>
          <p:nvPr/>
        </p:nvSpPr>
        <p:spPr>
          <a:xfrm>
            <a:off x="10084020" y="2885107"/>
            <a:ext cx="6407629" cy="437516"/>
          </a:xfrm>
          <a:prstGeom prst="rect">
            <a:avLst/>
          </a:prstGeom>
        </p:spPr>
        <p:txBody>
          <a:bodyPr lIns="0" tIns="0" rIns="0" bIns="0" rtlCol="0" anchor="t">
            <a:spAutoFit/>
          </a:bodyPr>
          <a:lstStyle/>
          <a:p>
            <a:pPr marL="341211" lvl="1" indent="-170606" algn="l">
              <a:lnSpc>
                <a:spcPts val="3619"/>
              </a:lnSpc>
              <a:buFont typeface="Arial"/>
              <a:buChar char="•"/>
            </a:pPr>
            <a:r>
              <a:rPr lang="en-US" sz="2262">
                <a:solidFill>
                  <a:srgbClr val="49495A"/>
                </a:solidFill>
                <a:latin typeface="Glacial Indifference"/>
                <a:ea typeface="Glacial Indifference"/>
                <a:cs typeface="Glacial Indifference"/>
                <a:sym typeface="Glacial Indifference"/>
              </a:rPr>
              <a:t>Normalize lighting conditions</a:t>
            </a:r>
          </a:p>
        </p:txBody>
      </p:sp>
      <p:sp>
        <p:nvSpPr>
          <p:cNvPr id="21" name="TextBox 21"/>
          <p:cNvSpPr txBox="1"/>
          <p:nvPr/>
        </p:nvSpPr>
        <p:spPr>
          <a:xfrm>
            <a:off x="10084020" y="3367360"/>
            <a:ext cx="6407629" cy="381000"/>
          </a:xfrm>
          <a:prstGeom prst="rect">
            <a:avLst/>
          </a:prstGeom>
        </p:spPr>
        <p:txBody>
          <a:bodyPr lIns="0" tIns="0" rIns="0" bIns="0" rtlCol="0" anchor="t">
            <a:spAutoFit/>
          </a:bodyPr>
          <a:lstStyle/>
          <a:p>
            <a:pPr marL="311050" lvl="1" indent="-155525" algn="l">
              <a:lnSpc>
                <a:spcPts val="3299"/>
              </a:lnSpc>
              <a:buFont typeface="Arial"/>
              <a:buChar char="•"/>
            </a:pPr>
            <a:r>
              <a:rPr lang="en-US" sz="2062">
                <a:solidFill>
                  <a:srgbClr val="49495A"/>
                </a:solidFill>
                <a:latin typeface="Glacial Indifference"/>
                <a:ea typeface="Glacial Indifference"/>
                <a:cs typeface="Glacial Indifference"/>
                <a:sym typeface="Glacial Indifference"/>
              </a:rPr>
              <a:t>Align facial landmarks</a:t>
            </a:r>
          </a:p>
        </p:txBody>
      </p:sp>
      <p:sp>
        <p:nvSpPr>
          <p:cNvPr id="22" name="TextBox 22"/>
          <p:cNvSpPr txBox="1"/>
          <p:nvPr/>
        </p:nvSpPr>
        <p:spPr>
          <a:xfrm>
            <a:off x="10084020" y="3802622"/>
            <a:ext cx="6407629" cy="381000"/>
          </a:xfrm>
          <a:prstGeom prst="rect">
            <a:avLst/>
          </a:prstGeom>
        </p:spPr>
        <p:txBody>
          <a:bodyPr lIns="0" tIns="0" rIns="0" bIns="0" rtlCol="0" anchor="t">
            <a:spAutoFit/>
          </a:bodyPr>
          <a:lstStyle/>
          <a:p>
            <a:pPr marL="311050" lvl="1" indent="-155525" algn="l">
              <a:lnSpc>
                <a:spcPts val="3299"/>
              </a:lnSpc>
              <a:buFont typeface="Arial"/>
              <a:buChar char="•"/>
            </a:pPr>
            <a:r>
              <a:rPr lang="en-US" sz="2062">
                <a:solidFill>
                  <a:srgbClr val="49495A"/>
                </a:solidFill>
                <a:latin typeface="Glacial Indifference"/>
                <a:ea typeface="Glacial Indifference"/>
                <a:cs typeface="Glacial Indifference"/>
                <a:sym typeface="Glacial Indifference"/>
              </a:rPr>
              <a:t>Provide consistent input to FaceNet</a:t>
            </a:r>
          </a:p>
        </p:txBody>
      </p:sp>
      <p:sp>
        <p:nvSpPr>
          <p:cNvPr id="23" name="TextBox 23"/>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Glacial Indifference"/>
                <a:ea typeface="Glacial Indifference"/>
                <a:cs typeface="Glacial Indifference"/>
                <a:sym typeface="Glacial Indifference"/>
              </a:rPr>
              <a:t>22</a:t>
            </a:r>
          </a:p>
        </p:txBody>
      </p:sp>
      <p:sp>
        <p:nvSpPr>
          <p:cNvPr id="24" name="Freeform 24"/>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5" name="Freeform 25"/>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TextBox 6"/>
          <p:cNvSpPr txBox="1"/>
          <p:nvPr/>
        </p:nvSpPr>
        <p:spPr>
          <a:xfrm>
            <a:off x="5077289" y="1000125"/>
            <a:ext cx="8133422" cy="983584"/>
          </a:xfrm>
          <a:prstGeom prst="rect">
            <a:avLst/>
          </a:prstGeom>
        </p:spPr>
        <p:txBody>
          <a:bodyPr lIns="0" tIns="0" rIns="0" bIns="0" rtlCol="0" anchor="t">
            <a:spAutoFit/>
          </a:bodyPr>
          <a:lstStyle/>
          <a:p>
            <a:pPr algn="l">
              <a:lnSpc>
                <a:spcPts val="7990"/>
              </a:lnSpc>
            </a:pPr>
            <a:r>
              <a:rPr lang="en-US" sz="6300" b="1" i="1">
                <a:solidFill>
                  <a:srgbClr val="2D3880"/>
                </a:solidFill>
                <a:latin typeface="Cormorant Garamond Bold Italics"/>
                <a:ea typeface="Cormorant Garamond Bold Italics"/>
                <a:cs typeface="Cormorant Garamond Bold Italics"/>
                <a:sym typeface="Cormorant Garamond Bold Italics"/>
              </a:rPr>
              <a:t>Identity Matching Strategy</a:t>
            </a:r>
          </a:p>
        </p:txBody>
      </p:sp>
      <p:grpSp>
        <p:nvGrpSpPr>
          <p:cNvPr id="7" name="Group 7"/>
          <p:cNvGrpSpPr/>
          <p:nvPr/>
        </p:nvGrpSpPr>
        <p:grpSpPr>
          <a:xfrm>
            <a:off x="1318866" y="2238662"/>
            <a:ext cx="15650268" cy="7170450"/>
            <a:chOff x="0" y="0"/>
            <a:chExt cx="20867023" cy="9560601"/>
          </a:xfrm>
        </p:grpSpPr>
        <p:sp>
          <p:nvSpPr>
            <p:cNvPr id="8" name="TextBox 8"/>
            <p:cNvSpPr txBox="1"/>
            <p:nvPr/>
          </p:nvSpPr>
          <p:spPr>
            <a:xfrm>
              <a:off x="8929" y="-19050"/>
              <a:ext cx="4320818" cy="632050"/>
            </a:xfrm>
            <a:prstGeom prst="rect">
              <a:avLst/>
            </a:prstGeom>
          </p:spPr>
          <p:txBody>
            <a:bodyPr lIns="0" tIns="0" rIns="0" bIns="0" rtlCol="0" anchor="t">
              <a:spAutoFit/>
            </a:bodyPr>
            <a:lstStyle/>
            <a:p>
              <a:pPr algn="l">
                <a:lnSpc>
                  <a:spcPts val="3804"/>
                </a:lnSpc>
              </a:pPr>
              <a:r>
                <a:rPr lang="en-US" sz="3062">
                  <a:solidFill>
                    <a:srgbClr val="403CCF"/>
                  </a:solidFill>
                  <a:latin typeface="Glacial Indifference"/>
                  <a:ea typeface="Glacial Indifference"/>
                  <a:cs typeface="Glacial Indifference"/>
                  <a:sym typeface="Glacial Indifference"/>
                </a:rPr>
                <a:t>Techniques Used :</a:t>
              </a:r>
            </a:p>
          </p:txBody>
        </p:sp>
        <p:sp>
          <p:nvSpPr>
            <p:cNvPr id="9" name="TextBox 9"/>
            <p:cNvSpPr txBox="1"/>
            <p:nvPr/>
          </p:nvSpPr>
          <p:spPr>
            <a:xfrm>
              <a:off x="0" y="671425"/>
              <a:ext cx="11020822" cy="497418"/>
            </a:xfrm>
            <a:prstGeom prst="rect">
              <a:avLst/>
            </a:prstGeom>
          </p:spPr>
          <p:txBody>
            <a:bodyPr lIns="0" tIns="0" rIns="0" bIns="0" rtlCol="0" anchor="t">
              <a:spAutoFit/>
            </a:bodyPr>
            <a:lstStyle/>
            <a:p>
              <a:pPr marL="301622" lvl="1" indent="-150811" algn="l">
                <a:lnSpc>
                  <a:spcPts val="3249"/>
                </a:lnSpc>
                <a:buFont typeface="Arial"/>
                <a:buChar char="•"/>
              </a:pPr>
              <a:r>
                <a:rPr lang="en-US" sz="1999">
                  <a:solidFill>
                    <a:srgbClr val="49495A"/>
                  </a:solidFill>
                  <a:latin typeface="Glacial Indifference"/>
                  <a:ea typeface="Glacial Indifference"/>
                  <a:cs typeface="Glacial Indifference"/>
                  <a:sym typeface="Glacial Indifference"/>
                </a:rPr>
                <a:t>Cosine Similarity : Compares angle between vectors</a:t>
              </a:r>
            </a:p>
          </p:txBody>
        </p:sp>
        <p:sp>
          <p:nvSpPr>
            <p:cNvPr id="10" name="TextBox 10"/>
            <p:cNvSpPr txBox="1"/>
            <p:nvPr/>
          </p:nvSpPr>
          <p:spPr>
            <a:xfrm>
              <a:off x="0" y="1224539"/>
              <a:ext cx="11020822" cy="497418"/>
            </a:xfrm>
            <a:prstGeom prst="rect">
              <a:avLst/>
            </a:prstGeom>
          </p:spPr>
          <p:txBody>
            <a:bodyPr lIns="0" tIns="0" rIns="0" bIns="0" rtlCol="0" anchor="t">
              <a:spAutoFit/>
            </a:bodyPr>
            <a:lstStyle/>
            <a:p>
              <a:pPr marL="301622" lvl="1" indent="-150811" algn="l">
                <a:lnSpc>
                  <a:spcPts val="3249"/>
                </a:lnSpc>
                <a:buFont typeface="Arial"/>
                <a:buChar char="•"/>
              </a:pPr>
              <a:r>
                <a:rPr lang="en-US" sz="1999">
                  <a:solidFill>
                    <a:srgbClr val="49495A"/>
                  </a:solidFill>
                  <a:latin typeface="Glacial Indifference"/>
                  <a:ea typeface="Glacial Indifference"/>
                  <a:cs typeface="Glacial Indifference"/>
                  <a:sym typeface="Glacial Indifference"/>
                </a:rPr>
                <a:t>Threshold : &gt; 0.7 considered a match</a:t>
              </a:r>
            </a:p>
          </p:txBody>
        </p:sp>
        <p:sp>
          <p:nvSpPr>
            <p:cNvPr id="11" name="TextBox 11"/>
            <p:cNvSpPr txBox="1"/>
            <p:nvPr/>
          </p:nvSpPr>
          <p:spPr>
            <a:xfrm>
              <a:off x="0" y="1749473"/>
              <a:ext cx="9881401" cy="1043518"/>
            </a:xfrm>
            <a:prstGeom prst="rect">
              <a:avLst/>
            </a:prstGeom>
          </p:spPr>
          <p:txBody>
            <a:bodyPr lIns="0" tIns="0" rIns="0" bIns="0" rtlCol="0" anchor="t">
              <a:spAutoFit/>
            </a:bodyPr>
            <a:lstStyle/>
            <a:p>
              <a:pPr marL="301622" lvl="1" indent="-150811" algn="l">
                <a:lnSpc>
                  <a:spcPts val="3249"/>
                </a:lnSpc>
                <a:buFont typeface="Arial"/>
                <a:buChar char="•"/>
              </a:pPr>
              <a:r>
                <a:rPr lang="en-US" sz="1999">
                  <a:solidFill>
                    <a:srgbClr val="49495A"/>
                  </a:solidFill>
                  <a:latin typeface="Glacial Indifference"/>
                  <a:ea typeface="Glacial Indifference"/>
                  <a:cs typeface="Glacial Indifference"/>
                  <a:sym typeface="Glacial Indifference"/>
                </a:rPr>
                <a:t>FAISS Index : Enables sub-millisecond search across large databases</a:t>
              </a:r>
            </a:p>
          </p:txBody>
        </p:sp>
        <p:sp>
          <p:nvSpPr>
            <p:cNvPr id="12" name="TextBox 12"/>
            <p:cNvSpPr txBox="1"/>
            <p:nvPr/>
          </p:nvSpPr>
          <p:spPr>
            <a:xfrm>
              <a:off x="0" y="2824741"/>
              <a:ext cx="5814837" cy="1043518"/>
            </a:xfrm>
            <a:prstGeom prst="rect">
              <a:avLst/>
            </a:prstGeom>
          </p:spPr>
          <p:txBody>
            <a:bodyPr lIns="0" tIns="0" rIns="0" bIns="0" rtlCol="0" anchor="t">
              <a:spAutoFit/>
            </a:bodyPr>
            <a:lstStyle/>
            <a:p>
              <a:pPr marL="301622" lvl="1" indent="-150811" algn="l">
                <a:lnSpc>
                  <a:spcPts val="3249"/>
                </a:lnSpc>
                <a:buFont typeface="Arial"/>
                <a:buChar char="•"/>
              </a:pPr>
              <a:r>
                <a:rPr lang="en-US" sz="1999">
                  <a:solidFill>
                    <a:srgbClr val="49495A"/>
                  </a:solidFill>
                  <a:latin typeface="Glacial Indifference"/>
                  <a:ea typeface="Glacial Indifference"/>
                  <a:cs typeface="Glacial Indifference"/>
                  <a:sym typeface="Glacial Indifference"/>
                </a:rPr>
                <a:t>Top-K Voting : Aggregates top 3 matches to reduce noise</a:t>
              </a:r>
            </a:p>
          </p:txBody>
        </p:sp>
        <p:sp>
          <p:nvSpPr>
            <p:cNvPr id="13" name="TextBox 13"/>
            <p:cNvSpPr txBox="1"/>
            <p:nvPr/>
          </p:nvSpPr>
          <p:spPr>
            <a:xfrm>
              <a:off x="11794598" y="-19050"/>
              <a:ext cx="9072425" cy="632050"/>
            </a:xfrm>
            <a:prstGeom prst="rect">
              <a:avLst/>
            </a:prstGeom>
          </p:spPr>
          <p:txBody>
            <a:bodyPr lIns="0" tIns="0" rIns="0" bIns="0" rtlCol="0" anchor="t">
              <a:spAutoFit/>
            </a:bodyPr>
            <a:lstStyle/>
            <a:p>
              <a:pPr algn="l">
                <a:lnSpc>
                  <a:spcPts val="3804"/>
                </a:lnSpc>
              </a:pPr>
              <a:r>
                <a:rPr lang="en-US" sz="3062">
                  <a:solidFill>
                    <a:srgbClr val="403CCF"/>
                  </a:solidFill>
                  <a:latin typeface="Glacial Indifference"/>
                  <a:ea typeface="Glacial Indifference"/>
                  <a:cs typeface="Glacial Indifference"/>
                  <a:sym typeface="Glacial Indifference"/>
                </a:rPr>
                <a:t>Real-Time Face Recognition Workflow</a:t>
              </a:r>
            </a:p>
          </p:txBody>
        </p:sp>
        <p:sp>
          <p:nvSpPr>
            <p:cNvPr id="14" name="TextBox 14"/>
            <p:cNvSpPr txBox="1"/>
            <p:nvPr/>
          </p:nvSpPr>
          <p:spPr>
            <a:xfrm>
              <a:off x="11794598" y="699493"/>
              <a:ext cx="4320863" cy="524517"/>
            </a:xfrm>
            <a:prstGeom prst="rect">
              <a:avLst/>
            </a:prstGeom>
          </p:spPr>
          <p:txBody>
            <a:bodyPr lIns="0" tIns="0" rIns="0" bIns="0" rtlCol="0" anchor="t">
              <a:spAutoFit/>
            </a:bodyPr>
            <a:lstStyle/>
            <a:p>
              <a:pPr algn="l">
                <a:lnSpc>
                  <a:spcPts val="3183"/>
                </a:lnSpc>
              </a:pPr>
              <a:r>
                <a:rPr lang="en-US" sz="2562">
                  <a:solidFill>
                    <a:srgbClr val="615EDB"/>
                  </a:solidFill>
                  <a:latin typeface="Glacial Indifference"/>
                  <a:ea typeface="Glacial Indifference"/>
                  <a:cs typeface="Glacial Indifference"/>
                  <a:sym typeface="Glacial Indifference"/>
                </a:rPr>
                <a:t>Step-by-step Process :</a:t>
              </a:r>
            </a:p>
          </p:txBody>
        </p:sp>
        <p:grpSp>
          <p:nvGrpSpPr>
            <p:cNvPr id="15" name="Group 15"/>
            <p:cNvGrpSpPr/>
            <p:nvPr/>
          </p:nvGrpSpPr>
          <p:grpSpPr>
            <a:xfrm>
              <a:off x="11794598" y="1314729"/>
              <a:ext cx="271774" cy="1064022"/>
              <a:chOff x="0" y="0"/>
              <a:chExt cx="271774" cy="1064022"/>
            </a:xfrm>
          </p:grpSpPr>
          <p:sp>
            <p:nvSpPr>
              <p:cNvPr id="16" name="Freeform 16"/>
              <p:cNvSpPr/>
              <p:nvPr/>
            </p:nvSpPr>
            <p:spPr>
              <a:xfrm>
                <a:off x="0" y="0"/>
                <a:ext cx="271518" cy="1064006"/>
              </a:xfrm>
              <a:custGeom>
                <a:avLst/>
                <a:gdLst/>
                <a:ahLst/>
                <a:cxnLst/>
                <a:rect l="l" t="t" r="r" b="b"/>
                <a:pathLst>
                  <a:path w="271518" h="1064006">
                    <a:moveTo>
                      <a:pt x="0" y="26543"/>
                    </a:moveTo>
                    <a:cubicBezTo>
                      <a:pt x="0" y="11938"/>
                      <a:pt x="18309" y="0"/>
                      <a:pt x="40708" y="0"/>
                    </a:cubicBezTo>
                    <a:lnTo>
                      <a:pt x="230810" y="0"/>
                    </a:lnTo>
                    <a:cubicBezTo>
                      <a:pt x="253404" y="0"/>
                      <a:pt x="271518" y="11938"/>
                      <a:pt x="271518" y="26543"/>
                    </a:cubicBezTo>
                    <a:lnTo>
                      <a:pt x="271518" y="1037463"/>
                    </a:lnTo>
                    <a:cubicBezTo>
                      <a:pt x="271518" y="1052195"/>
                      <a:pt x="253209" y="1064006"/>
                      <a:pt x="230810" y="1064006"/>
                    </a:cubicBezTo>
                    <a:lnTo>
                      <a:pt x="40708" y="1064006"/>
                    </a:lnTo>
                    <a:cubicBezTo>
                      <a:pt x="18309" y="1064006"/>
                      <a:pt x="0" y="1052068"/>
                      <a:pt x="0" y="1037463"/>
                    </a:cubicBezTo>
                    <a:close/>
                  </a:path>
                </a:pathLst>
              </a:custGeom>
              <a:solidFill>
                <a:srgbClr val="EAE8F3"/>
              </a:solidFill>
            </p:spPr>
            <p:txBody>
              <a:bodyPr/>
              <a:lstStyle/>
              <a:p>
                <a:endParaRPr lang="en-US"/>
              </a:p>
            </p:txBody>
          </p:sp>
        </p:grpSp>
        <p:sp>
          <p:nvSpPr>
            <p:cNvPr id="17" name="TextBox 17"/>
            <p:cNvSpPr txBox="1"/>
            <p:nvPr/>
          </p:nvSpPr>
          <p:spPr>
            <a:xfrm>
              <a:off x="12338144" y="1453834"/>
              <a:ext cx="4380031" cy="436033"/>
            </a:xfrm>
            <a:prstGeom prst="rect">
              <a:avLst/>
            </a:prstGeom>
          </p:spPr>
          <p:txBody>
            <a:bodyPr lIns="0" tIns="0" rIns="0" bIns="0" rtlCol="0" anchor="t">
              <a:spAutoFit/>
            </a:bodyPr>
            <a:lstStyle/>
            <a:p>
              <a:pPr algn="l">
                <a:lnSpc>
                  <a:spcPts val="2600"/>
                </a:lnSpc>
              </a:pPr>
              <a:r>
                <a:rPr lang="en-US" sz="2000">
                  <a:solidFill>
                    <a:srgbClr val="49495A"/>
                  </a:solidFill>
                  <a:latin typeface="Glacial Indifference"/>
                  <a:ea typeface="Glacial Indifference"/>
                  <a:cs typeface="Glacial Indifference"/>
                  <a:sym typeface="Glacial Indifference"/>
                </a:rPr>
                <a:t>Webcam feed acquisition</a:t>
              </a:r>
            </a:p>
          </p:txBody>
        </p:sp>
        <p:grpSp>
          <p:nvGrpSpPr>
            <p:cNvPr id="18" name="Group 18"/>
            <p:cNvGrpSpPr/>
            <p:nvPr/>
          </p:nvGrpSpPr>
          <p:grpSpPr>
            <a:xfrm>
              <a:off x="12202411" y="2511704"/>
              <a:ext cx="271774" cy="1064022"/>
              <a:chOff x="0" y="0"/>
              <a:chExt cx="271774" cy="1064022"/>
            </a:xfrm>
          </p:grpSpPr>
          <p:sp>
            <p:nvSpPr>
              <p:cNvPr id="19" name="Freeform 19"/>
              <p:cNvSpPr/>
              <p:nvPr/>
            </p:nvSpPr>
            <p:spPr>
              <a:xfrm>
                <a:off x="0" y="0"/>
                <a:ext cx="271518" cy="1064006"/>
              </a:xfrm>
              <a:custGeom>
                <a:avLst/>
                <a:gdLst/>
                <a:ahLst/>
                <a:cxnLst/>
                <a:rect l="l" t="t" r="r" b="b"/>
                <a:pathLst>
                  <a:path w="271518" h="1064006">
                    <a:moveTo>
                      <a:pt x="0" y="26543"/>
                    </a:moveTo>
                    <a:cubicBezTo>
                      <a:pt x="0" y="11938"/>
                      <a:pt x="18309" y="0"/>
                      <a:pt x="40708" y="0"/>
                    </a:cubicBezTo>
                    <a:lnTo>
                      <a:pt x="230810" y="0"/>
                    </a:lnTo>
                    <a:cubicBezTo>
                      <a:pt x="253404" y="0"/>
                      <a:pt x="271518" y="11938"/>
                      <a:pt x="271518" y="26543"/>
                    </a:cubicBezTo>
                    <a:lnTo>
                      <a:pt x="271518" y="1037463"/>
                    </a:lnTo>
                    <a:cubicBezTo>
                      <a:pt x="271518" y="1052195"/>
                      <a:pt x="253209" y="1064006"/>
                      <a:pt x="230810" y="1064006"/>
                    </a:cubicBezTo>
                    <a:lnTo>
                      <a:pt x="40708" y="1064006"/>
                    </a:lnTo>
                    <a:cubicBezTo>
                      <a:pt x="18309" y="1064006"/>
                      <a:pt x="0" y="1052068"/>
                      <a:pt x="0" y="1037463"/>
                    </a:cubicBezTo>
                    <a:close/>
                  </a:path>
                </a:pathLst>
              </a:custGeom>
              <a:solidFill>
                <a:srgbClr val="EAE8F3"/>
              </a:solidFill>
            </p:spPr>
            <p:txBody>
              <a:bodyPr/>
              <a:lstStyle/>
              <a:p>
                <a:endParaRPr lang="en-US"/>
              </a:p>
            </p:txBody>
          </p:sp>
        </p:grpSp>
        <p:sp>
          <p:nvSpPr>
            <p:cNvPr id="20" name="TextBox 20"/>
            <p:cNvSpPr txBox="1"/>
            <p:nvPr/>
          </p:nvSpPr>
          <p:spPr>
            <a:xfrm>
              <a:off x="12745957" y="2650809"/>
              <a:ext cx="4356901" cy="436033"/>
            </a:xfrm>
            <a:prstGeom prst="rect">
              <a:avLst/>
            </a:prstGeom>
          </p:spPr>
          <p:txBody>
            <a:bodyPr lIns="0" tIns="0" rIns="0" bIns="0" rtlCol="0" anchor="t">
              <a:spAutoFit/>
            </a:bodyPr>
            <a:lstStyle/>
            <a:p>
              <a:pPr algn="l">
                <a:lnSpc>
                  <a:spcPts val="2600"/>
                </a:lnSpc>
              </a:pPr>
              <a:r>
                <a:rPr lang="en-US" sz="2000">
                  <a:solidFill>
                    <a:srgbClr val="49495A"/>
                  </a:solidFill>
                  <a:latin typeface="Glacial Indifference"/>
                  <a:ea typeface="Glacial Indifference"/>
                  <a:cs typeface="Glacial Indifference"/>
                  <a:sym typeface="Glacial Indifference"/>
                </a:rPr>
                <a:t>Face detection (YOLOv8)</a:t>
              </a:r>
            </a:p>
          </p:txBody>
        </p:sp>
        <p:grpSp>
          <p:nvGrpSpPr>
            <p:cNvPr id="21" name="Group 21"/>
            <p:cNvGrpSpPr/>
            <p:nvPr/>
          </p:nvGrpSpPr>
          <p:grpSpPr>
            <a:xfrm>
              <a:off x="12610526" y="3708679"/>
              <a:ext cx="271774" cy="1064022"/>
              <a:chOff x="0" y="0"/>
              <a:chExt cx="271774" cy="1064022"/>
            </a:xfrm>
          </p:grpSpPr>
          <p:sp>
            <p:nvSpPr>
              <p:cNvPr id="22" name="Freeform 22"/>
              <p:cNvSpPr/>
              <p:nvPr/>
            </p:nvSpPr>
            <p:spPr>
              <a:xfrm>
                <a:off x="0" y="0"/>
                <a:ext cx="271518" cy="1064006"/>
              </a:xfrm>
              <a:custGeom>
                <a:avLst/>
                <a:gdLst/>
                <a:ahLst/>
                <a:cxnLst/>
                <a:rect l="l" t="t" r="r" b="b"/>
                <a:pathLst>
                  <a:path w="271518" h="1064006">
                    <a:moveTo>
                      <a:pt x="0" y="26543"/>
                    </a:moveTo>
                    <a:cubicBezTo>
                      <a:pt x="0" y="11938"/>
                      <a:pt x="18309" y="0"/>
                      <a:pt x="40708" y="0"/>
                    </a:cubicBezTo>
                    <a:lnTo>
                      <a:pt x="230810" y="0"/>
                    </a:lnTo>
                    <a:cubicBezTo>
                      <a:pt x="253404" y="0"/>
                      <a:pt x="271518" y="11938"/>
                      <a:pt x="271518" y="26543"/>
                    </a:cubicBezTo>
                    <a:lnTo>
                      <a:pt x="271518" y="1037463"/>
                    </a:lnTo>
                    <a:cubicBezTo>
                      <a:pt x="271518" y="1052195"/>
                      <a:pt x="253209" y="1064006"/>
                      <a:pt x="230810" y="1064006"/>
                    </a:cubicBezTo>
                    <a:lnTo>
                      <a:pt x="40708" y="1064006"/>
                    </a:lnTo>
                    <a:cubicBezTo>
                      <a:pt x="18309" y="1064006"/>
                      <a:pt x="0" y="1052068"/>
                      <a:pt x="0" y="1037463"/>
                    </a:cubicBezTo>
                    <a:close/>
                  </a:path>
                </a:pathLst>
              </a:custGeom>
              <a:solidFill>
                <a:srgbClr val="EAE8F3"/>
              </a:solidFill>
            </p:spPr>
            <p:txBody>
              <a:bodyPr/>
              <a:lstStyle/>
              <a:p>
                <a:endParaRPr lang="en-US"/>
              </a:p>
            </p:txBody>
          </p:sp>
        </p:grpSp>
        <p:sp>
          <p:nvSpPr>
            <p:cNvPr id="23" name="TextBox 23"/>
            <p:cNvSpPr txBox="1"/>
            <p:nvPr/>
          </p:nvSpPr>
          <p:spPr>
            <a:xfrm>
              <a:off x="13154075" y="3847784"/>
              <a:ext cx="4499634" cy="436033"/>
            </a:xfrm>
            <a:prstGeom prst="rect">
              <a:avLst/>
            </a:prstGeom>
          </p:spPr>
          <p:txBody>
            <a:bodyPr lIns="0" tIns="0" rIns="0" bIns="0" rtlCol="0" anchor="t">
              <a:spAutoFit/>
            </a:bodyPr>
            <a:lstStyle/>
            <a:p>
              <a:pPr algn="l">
                <a:lnSpc>
                  <a:spcPts val="2600"/>
                </a:lnSpc>
              </a:pPr>
              <a:r>
                <a:rPr lang="en-US" sz="2000">
                  <a:solidFill>
                    <a:srgbClr val="49495A"/>
                  </a:solidFill>
                  <a:latin typeface="Glacial Indifference"/>
                  <a:ea typeface="Glacial Indifference"/>
                  <a:cs typeface="Glacial Indifference"/>
                  <a:sym typeface="Glacial Indifference"/>
                </a:rPr>
                <a:t>Face alignment (MTCNN)</a:t>
              </a:r>
            </a:p>
          </p:txBody>
        </p:sp>
        <p:grpSp>
          <p:nvGrpSpPr>
            <p:cNvPr id="24" name="Group 24"/>
            <p:cNvGrpSpPr/>
            <p:nvPr/>
          </p:nvGrpSpPr>
          <p:grpSpPr>
            <a:xfrm>
              <a:off x="13018340" y="4905654"/>
              <a:ext cx="271774" cy="1064022"/>
              <a:chOff x="0" y="0"/>
              <a:chExt cx="271774" cy="1064022"/>
            </a:xfrm>
          </p:grpSpPr>
          <p:sp>
            <p:nvSpPr>
              <p:cNvPr id="25" name="Freeform 25"/>
              <p:cNvSpPr/>
              <p:nvPr/>
            </p:nvSpPr>
            <p:spPr>
              <a:xfrm>
                <a:off x="0" y="0"/>
                <a:ext cx="271518" cy="1064006"/>
              </a:xfrm>
              <a:custGeom>
                <a:avLst/>
                <a:gdLst/>
                <a:ahLst/>
                <a:cxnLst/>
                <a:rect l="l" t="t" r="r" b="b"/>
                <a:pathLst>
                  <a:path w="271518" h="1064006">
                    <a:moveTo>
                      <a:pt x="0" y="26543"/>
                    </a:moveTo>
                    <a:cubicBezTo>
                      <a:pt x="0" y="11938"/>
                      <a:pt x="18309" y="0"/>
                      <a:pt x="40708" y="0"/>
                    </a:cubicBezTo>
                    <a:lnTo>
                      <a:pt x="230810" y="0"/>
                    </a:lnTo>
                    <a:cubicBezTo>
                      <a:pt x="253404" y="0"/>
                      <a:pt x="271518" y="11938"/>
                      <a:pt x="271518" y="26543"/>
                    </a:cubicBezTo>
                    <a:lnTo>
                      <a:pt x="271518" y="1037463"/>
                    </a:lnTo>
                    <a:cubicBezTo>
                      <a:pt x="271518" y="1052195"/>
                      <a:pt x="253209" y="1064006"/>
                      <a:pt x="230810" y="1064006"/>
                    </a:cubicBezTo>
                    <a:lnTo>
                      <a:pt x="40708" y="1064006"/>
                    </a:lnTo>
                    <a:cubicBezTo>
                      <a:pt x="18309" y="1064006"/>
                      <a:pt x="0" y="1052068"/>
                      <a:pt x="0" y="1037463"/>
                    </a:cubicBezTo>
                    <a:close/>
                  </a:path>
                </a:pathLst>
              </a:custGeom>
              <a:solidFill>
                <a:srgbClr val="EAE8F3"/>
              </a:solidFill>
            </p:spPr>
            <p:txBody>
              <a:bodyPr/>
              <a:lstStyle/>
              <a:p>
                <a:endParaRPr lang="en-US"/>
              </a:p>
            </p:txBody>
          </p:sp>
        </p:grpSp>
        <p:sp>
          <p:nvSpPr>
            <p:cNvPr id="26" name="TextBox 26"/>
            <p:cNvSpPr txBox="1"/>
            <p:nvPr/>
          </p:nvSpPr>
          <p:spPr>
            <a:xfrm>
              <a:off x="13561888" y="5044759"/>
              <a:ext cx="5707247" cy="436033"/>
            </a:xfrm>
            <a:prstGeom prst="rect">
              <a:avLst/>
            </a:prstGeom>
          </p:spPr>
          <p:txBody>
            <a:bodyPr lIns="0" tIns="0" rIns="0" bIns="0" rtlCol="0" anchor="t">
              <a:spAutoFit/>
            </a:bodyPr>
            <a:lstStyle/>
            <a:p>
              <a:pPr algn="l">
                <a:lnSpc>
                  <a:spcPts val="2600"/>
                </a:lnSpc>
              </a:pPr>
              <a:r>
                <a:rPr lang="en-US" sz="2000">
                  <a:solidFill>
                    <a:srgbClr val="49495A"/>
                  </a:solidFill>
                  <a:latin typeface="Glacial Indifference"/>
                  <a:ea typeface="Glacial Indifference"/>
                  <a:cs typeface="Glacial Indifference"/>
                  <a:sym typeface="Glacial Indifference"/>
                </a:rPr>
                <a:t>Lighting normalization (CLAHE)</a:t>
              </a:r>
            </a:p>
          </p:txBody>
        </p:sp>
        <p:grpSp>
          <p:nvGrpSpPr>
            <p:cNvPr id="27" name="Group 27"/>
            <p:cNvGrpSpPr/>
            <p:nvPr/>
          </p:nvGrpSpPr>
          <p:grpSpPr>
            <a:xfrm>
              <a:off x="12610526" y="6102629"/>
              <a:ext cx="271774" cy="1064022"/>
              <a:chOff x="0" y="0"/>
              <a:chExt cx="271774" cy="1064022"/>
            </a:xfrm>
          </p:grpSpPr>
          <p:sp>
            <p:nvSpPr>
              <p:cNvPr id="28" name="Freeform 28"/>
              <p:cNvSpPr/>
              <p:nvPr/>
            </p:nvSpPr>
            <p:spPr>
              <a:xfrm>
                <a:off x="0" y="0"/>
                <a:ext cx="271518" cy="1064006"/>
              </a:xfrm>
              <a:custGeom>
                <a:avLst/>
                <a:gdLst/>
                <a:ahLst/>
                <a:cxnLst/>
                <a:rect l="l" t="t" r="r" b="b"/>
                <a:pathLst>
                  <a:path w="271518" h="1064006">
                    <a:moveTo>
                      <a:pt x="0" y="26543"/>
                    </a:moveTo>
                    <a:cubicBezTo>
                      <a:pt x="0" y="11938"/>
                      <a:pt x="18309" y="0"/>
                      <a:pt x="40708" y="0"/>
                    </a:cubicBezTo>
                    <a:lnTo>
                      <a:pt x="230810" y="0"/>
                    </a:lnTo>
                    <a:cubicBezTo>
                      <a:pt x="253404" y="0"/>
                      <a:pt x="271518" y="11938"/>
                      <a:pt x="271518" y="26543"/>
                    </a:cubicBezTo>
                    <a:lnTo>
                      <a:pt x="271518" y="1037463"/>
                    </a:lnTo>
                    <a:cubicBezTo>
                      <a:pt x="271518" y="1052195"/>
                      <a:pt x="253209" y="1064006"/>
                      <a:pt x="230810" y="1064006"/>
                    </a:cubicBezTo>
                    <a:lnTo>
                      <a:pt x="40708" y="1064006"/>
                    </a:lnTo>
                    <a:cubicBezTo>
                      <a:pt x="18309" y="1064006"/>
                      <a:pt x="0" y="1052068"/>
                      <a:pt x="0" y="1037463"/>
                    </a:cubicBezTo>
                    <a:close/>
                  </a:path>
                </a:pathLst>
              </a:custGeom>
              <a:solidFill>
                <a:srgbClr val="EAE8F3"/>
              </a:solidFill>
            </p:spPr>
            <p:txBody>
              <a:bodyPr/>
              <a:lstStyle/>
              <a:p>
                <a:endParaRPr lang="en-US"/>
              </a:p>
            </p:txBody>
          </p:sp>
        </p:grpSp>
        <p:sp>
          <p:nvSpPr>
            <p:cNvPr id="29" name="TextBox 29"/>
            <p:cNvSpPr txBox="1"/>
            <p:nvPr/>
          </p:nvSpPr>
          <p:spPr>
            <a:xfrm>
              <a:off x="13154075" y="6241734"/>
              <a:ext cx="5725507" cy="436033"/>
            </a:xfrm>
            <a:prstGeom prst="rect">
              <a:avLst/>
            </a:prstGeom>
          </p:spPr>
          <p:txBody>
            <a:bodyPr lIns="0" tIns="0" rIns="0" bIns="0" rtlCol="0" anchor="t">
              <a:spAutoFit/>
            </a:bodyPr>
            <a:lstStyle/>
            <a:p>
              <a:pPr algn="l">
                <a:lnSpc>
                  <a:spcPts val="2600"/>
                </a:lnSpc>
              </a:pPr>
              <a:r>
                <a:rPr lang="en-US" sz="2000">
                  <a:solidFill>
                    <a:srgbClr val="49495A"/>
                  </a:solidFill>
                  <a:latin typeface="Glacial Indifference"/>
                  <a:ea typeface="Glacial Indifference"/>
                  <a:cs typeface="Glacial Indifference"/>
                  <a:sym typeface="Glacial Indifference"/>
                </a:rPr>
                <a:t>Embedding generation (FaceNet)</a:t>
              </a:r>
            </a:p>
          </p:txBody>
        </p:sp>
        <p:grpSp>
          <p:nvGrpSpPr>
            <p:cNvPr id="30" name="Group 30"/>
            <p:cNvGrpSpPr/>
            <p:nvPr/>
          </p:nvGrpSpPr>
          <p:grpSpPr>
            <a:xfrm>
              <a:off x="12202411" y="7299604"/>
              <a:ext cx="271774" cy="1064022"/>
              <a:chOff x="0" y="0"/>
              <a:chExt cx="271774" cy="1064022"/>
            </a:xfrm>
          </p:grpSpPr>
          <p:sp>
            <p:nvSpPr>
              <p:cNvPr id="31" name="Freeform 31"/>
              <p:cNvSpPr/>
              <p:nvPr/>
            </p:nvSpPr>
            <p:spPr>
              <a:xfrm>
                <a:off x="0" y="0"/>
                <a:ext cx="271518" cy="1064006"/>
              </a:xfrm>
              <a:custGeom>
                <a:avLst/>
                <a:gdLst/>
                <a:ahLst/>
                <a:cxnLst/>
                <a:rect l="l" t="t" r="r" b="b"/>
                <a:pathLst>
                  <a:path w="271518" h="1064006">
                    <a:moveTo>
                      <a:pt x="0" y="26543"/>
                    </a:moveTo>
                    <a:cubicBezTo>
                      <a:pt x="0" y="11938"/>
                      <a:pt x="18309" y="0"/>
                      <a:pt x="40708" y="0"/>
                    </a:cubicBezTo>
                    <a:lnTo>
                      <a:pt x="230810" y="0"/>
                    </a:lnTo>
                    <a:cubicBezTo>
                      <a:pt x="253404" y="0"/>
                      <a:pt x="271518" y="11938"/>
                      <a:pt x="271518" y="26543"/>
                    </a:cubicBezTo>
                    <a:lnTo>
                      <a:pt x="271518" y="1037463"/>
                    </a:lnTo>
                    <a:cubicBezTo>
                      <a:pt x="271518" y="1052195"/>
                      <a:pt x="253209" y="1064006"/>
                      <a:pt x="230810" y="1064006"/>
                    </a:cubicBezTo>
                    <a:lnTo>
                      <a:pt x="40708" y="1064006"/>
                    </a:lnTo>
                    <a:cubicBezTo>
                      <a:pt x="18309" y="1064006"/>
                      <a:pt x="0" y="1052068"/>
                      <a:pt x="0" y="1037463"/>
                    </a:cubicBezTo>
                    <a:close/>
                  </a:path>
                </a:pathLst>
              </a:custGeom>
              <a:solidFill>
                <a:srgbClr val="EAE8F3"/>
              </a:solidFill>
            </p:spPr>
            <p:txBody>
              <a:bodyPr/>
              <a:lstStyle/>
              <a:p>
                <a:endParaRPr lang="en-US"/>
              </a:p>
            </p:txBody>
          </p:sp>
        </p:grpSp>
        <p:sp>
          <p:nvSpPr>
            <p:cNvPr id="32" name="TextBox 32"/>
            <p:cNvSpPr txBox="1"/>
            <p:nvPr/>
          </p:nvSpPr>
          <p:spPr>
            <a:xfrm>
              <a:off x="12745957" y="7438709"/>
              <a:ext cx="7883566" cy="436033"/>
            </a:xfrm>
            <a:prstGeom prst="rect">
              <a:avLst/>
            </a:prstGeom>
          </p:spPr>
          <p:txBody>
            <a:bodyPr lIns="0" tIns="0" rIns="0" bIns="0" rtlCol="0" anchor="t">
              <a:spAutoFit/>
            </a:bodyPr>
            <a:lstStyle/>
            <a:p>
              <a:pPr algn="l">
                <a:lnSpc>
                  <a:spcPts val="2600"/>
                </a:lnSpc>
              </a:pPr>
              <a:r>
                <a:rPr lang="en-US" sz="2000">
                  <a:solidFill>
                    <a:srgbClr val="49495A"/>
                  </a:solidFill>
                  <a:latin typeface="Glacial Indifference"/>
                  <a:ea typeface="Glacial Indifference"/>
                  <a:cs typeface="Glacial Indifference"/>
                  <a:sym typeface="Glacial Indifference"/>
                </a:rPr>
                <a:t>Identity matching (FAISS + Cosine Similarity)</a:t>
              </a:r>
            </a:p>
          </p:txBody>
        </p:sp>
        <p:grpSp>
          <p:nvGrpSpPr>
            <p:cNvPr id="33" name="Group 33"/>
            <p:cNvGrpSpPr/>
            <p:nvPr/>
          </p:nvGrpSpPr>
          <p:grpSpPr>
            <a:xfrm>
              <a:off x="11794598" y="8496579"/>
              <a:ext cx="271774" cy="1064022"/>
              <a:chOff x="0" y="0"/>
              <a:chExt cx="271774" cy="1064022"/>
            </a:xfrm>
          </p:grpSpPr>
          <p:sp>
            <p:nvSpPr>
              <p:cNvPr id="34" name="Freeform 34"/>
              <p:cNvSpPr/>
              <p:nvPr/>
            </p:nvSpPr>
            <p:spPr>
              <a:xfrm>
                <a:off x="0" y="0"/>
                <a:ext cx="271518" cy="1064006"/>
              </a:xfrm>
              <a:custGeom>
                <a:avLst/>
                <a:gdLst/>
                <a:ahLst/>
                <a:cxnLst/>
                <a:rect l="l" t="t" r="r" b="b"/>
                <a:pathLst>
                  <a:path w="271518" h="1064006">
                    <a:moveTo>
                      <a:pt x="0" y="26543"/>
                    </a:moveTo>
                    <a:cubicBezTo>
                      <a:pt x="0" y="11938"/>
                      <a:pt x="18309" y="0"/>
                      <a:pt x="40708" y="0"/>
                    </a:cubicBezTo>
                    <a:lnTo>
                      <a:pt x="230810" y="0"/>
                    </a:lnTo>
                    <a:cubicBezTo>
                      <a:pt x="253404" y="0"/>
                      <a:pt x="271518" y="11938"/>
                      <a:pt x="271518" y="26543"/>
                    </a:cubicBezTo>
                    <a:lnTo>
                      <a:pt x="271518" y="1037463"/>
                    </a:lnTo>
                    <a:cubicBezTo>
                      <a:pt x="271518" y="1052195"/>
                      <a:pt x="253209" y="1064006"/>
                      <a:pt x="230810" y="1064006"/>
                    </a:cubicBezTo>
                    <a:lnTo>
                      <a:pt x="40708" y="1064006"/>
                    </a:lnTo>
                    <a:cubicBezTo>
                      <a:pt x="18309" y="1064006"/>
                      <a:pt x="0" y="1052068"/>
                      <a:pt x="0" y="1037463"/>
                    </a:cubicBezTo>
                    <a:close/>
                  </a:path>
                </a:pathLst>
              </a:custGeom>
              <a:solidFill>
                <a:srgbClr val="EAE8F3"/>
              </a:solidFill>
            </p:spPr>
            <p:txBody>
              <a:bodyPr/>
              <a:lstStyle/>
              <a:p>
                <a:endParaRPr lang="en-US"/>
              </a:p>
            </p:txBody>
          </p:sp>
        </p:grpSp>
        <p:sp>
          <p:nvSpPr>
            <p:cNvPr id="35" name="TextBox 35"/>
            <p:cNvSpPr txBox="1"/>
            <p:nvPr/>
          </p:nvSpPr>
          <p:spPr>
            <a:xfrm>
              <a:off x="12338144" y="8635684"/>
              <a:ext cx="5371866" cy="436033"/>
            </a:xfrm>
            <a:prstGeom prst="rect">
              <a:avLst/>
            </a:prstGeom>
          </p:spPr>
          <p:txBody>
            <a:bodyPr lIns="0" tIns="0" rIns="0" bIns="0" rtlCol="0" anchor="t">
              <a:spAutoFit/>
            </a:bodyPr>
            <a:lstStyle/>
            <a:p>
              <a:pPr algn="l">
                <a:lnSpc>
                  <a:spcPts val="2600"/>
                </a:lnSpc>
              </a:pPr>
              <a:r>
                <a:rPr lang="en-US" sz="2000">
                  <a:solidFill>
                    <a:srgbClr val="49495A"/>
                  </a:solidFill>
                  <a:latin typeface="Glacial Indifference"/>
                  <a:ea typeface="Glacial Indifference"/>
                  <a:cs typeface="Glacial Indifference"/>
                  <a:sym typeface="Glacial Indifference"/>
                </a:rPr>
                <a:t>Decision engine &amp; alert system</a:t>
              </a:r>
            </a:p>
          </p:txBody>
        </p:sp>
      </p:grpSp>
      <p:sp>
        <p:nvSpPr>
          <p:cNvPr id="36" name="TextBox 36"/>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Glacial Indifference"/>
                <a:ea typeface="Glacial Indifference"/>
                <a:cs typeface="Glacial Indifference"/>
                <a:sym typeface="Glacial Indifference"/>
              </a:rPr>
              <a:t>23</a:t>
            </a:r>
          </a:p>
        </p:txBody>
      </p:sp>
      <p:sp>
        <p:nvSpPr>
          <p:cNvPr id="37" name="Freeform 37"/>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8" name="Freeform 38"/>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TextBox 6"/>
          <p:cNvSpPr txBox="1"/>
          <p:nvPr/>
        </p:nvSpPr>
        <p:spPr>
          <a:xfrm>
            <a:off x="6061278" y="1009650"/>
            <a:ext cx="6165444" cy="978342"/>
          </a:xfrm>
          <a:prstGeom prst="rect">
            <a:avLst/>
          </a:prstGeom>
        </p:spPr>
        <p:txBody>
          <a:bodyPr lIns="0" tIns="0" rIns="0" bIns="0" rtlCol="0" anchor="t">
            <a:spAutoFit/>
          </a:bodyPr>
          <a:lstStyle/>
          <a:p>
            <a:pPr algn="l">
              <a:lnSpc>
                <a:spcPts val="7806"/>
              </a:lnSpc>
            </a:pPr>
            <a:r>
              <a:rPr lang="en-US" sz="6300" b="1" i="1">
                <a:solidFill>
                  <a:srgbClr val="2D3880"/>
                </a:solidFill>
                <a:latin typeface="Cormorant Garamond Bold Italics"/>
                <a:ea typeface="Cormorant Garamond Bold Italics"/>
                <a:cs typeface="Cormorant Garamond Bold Italics"/>
                <a:sym typeface="Cormorant Garamond Bold Italics"/>
              </a:rPr>
              <a:t>Performance Metrics</a:t>
            </a:r>
          </a:p>
        </p:txBody>
      </p:sp>
      <p:grpSp>
        <p:nvGrpSpPr>
          <p:cNvPr id="7" name="Group 7"/>
          <p:cNvGrpSpPr/>
          <p:nvPr/>
        </p:nvGrpSpPr>
        <p:grpSpPr>
          <a:xfrm>
            <a:off x="11138369" y="2538081"/>
            <a:ext cx="5618982" cy="1594276"/>
            <a:chOff x="0" y="0"/>
            <a:chExt cx="7491976" cy="2125701"/>
          </a:xfrm>
        </p:grpSpPr>
        <p:sp>
          <p:nvSpPr>
            <p:cNvPr id="8" name="TextBox 8"/>
            <p:cNvSpPr txBox="1"/>
            <p:nvPr/>
          </p:nvSpPr>
          <p:spPr>
            <a:xfrm>
              <a:off x="0" y="-28575"/>
              <a:ext cx="2602000" cy="636106"/>
            </a:xfrm>
            <a:prstGeom prst="rect">
              <a:avLst/>
            </a:prstGeom>
          </p:spPr>
          <p:txBody>
            <a:bodyPr lIns="0" tIns="0" rIns="0" bIns="0" rtlCol="0" anchor="t">
              <a:spAutoFit/>
            </a:bodyPr>
            <a:lstStyle/>
            <a:p>
              <a:pPr algn="l">
                <a:lnSpc>
                  <a:spcPts val="3897"/>
                </a:lnSpc>
              </a:pPr>
              <a:r>
                <a:rPr lang="en-US" sz="3049">
                  <a:solidFill>
                    <a:srgbClr val="403CCF"/>
                  </a:solidFill>
                  <a:latin typeface="Glacial Indifference"/>
                  <a:ea typeface="Glacial Indifference"/>
                  <a:cs typeface="Glacial Indifference"/>
                  <a:sym typeface="Glacial Indifference"/>
                </a:rPr>
                <a:t>Strengths :</a:t>
              </a:r>
            </a:p>
          </p:txBody>
        </p:sp>
        <p:sp>
          <p:nvSpPr>
            <p:cNvPr id="9" name="TextBox 9"/>
            <p:cNvSpPr txBox="1"/>
            <p:nvPr/>
          </p:nvSpPr>
          <p:spPr>
            <a:xfrm>
              <a:off x="0" y="697581"/>
              <a:ext cx="7491976" cy="481332"/>
            </a:xfrm>
            <a:prstGeom prst="rect">
              <a:avLst/>
            </a:prstGeom>
          </p:spPr>
          <p:txBody>
            <a:bodyPr lIns="0" tIns="0" rIns="0" bIns="0" rtlCol="0" anchor="t">
              <a:spAutoFit/>
            </a:bodyPr>
            <a:lstStyle/>
            <a:p>
              <a:pPr marL="305392" lvl="1" indent="-152696" algn="l">
                <a:lnSpc>
                  <a:spcPts val="3262"/>
                </a:lnSpc>
                <a:buFont typeface="Arial"/>
                <a:buChar char="•"/>
              </a:pPr>
              <a:r>
                <a:rPr lang="en-US" sz="2024">
                  <a:solidFill>
                    <a:srgbClr val="49495A"/>
                  </a:solidFill>
                  <a:latin typeface="Glacial Indifference"/>
                  <a:ea typeface="Glacial Indifference"/>
                  <a:cs typeface="Glacial Indifference"/>
                  <a:sym typeface="Glacial Indifference"/>
                </a:rPr>
                <a:t>Hybrid YOLO-MTCNN alignment</a:t>
              </a:r>
            </a:p>
          </p:txBody>
        </p:sp>
        <p:sp>
          <p:nvSpPr>
            <p:cNvPr id="10" name="TextBox 10"/>
            <p:cNvSpPr txBox="1"/>
            <p:nvPr/>
          </p:nvSpPr>
          <p:spPr>
            <a:xfrm>
              <a:off x="0" y="1170975"/>
              <a:ext cx="7491976" cy="481332"/>
            </a:xfrm>
            <a:prstGeom prst="rect">
              <a:avLst/>
            </a:prstGeom>
          </p:spPr>
          <p:txBody>
            <a:bodyPr lIns="0" tIns="0" rIns="0" bIns="0" rtlCol="0" anchor="t">
              <a:spAutoFit/>
            </a:bodyPr>
            <a:lstStyle/>
            <a:p>
              <a:pPr marL="305392" lvl="1" indent="-152696" algn="l">
                <a:lnSpc>
                  <a:spcPts val="3262"/>
                </a:lnSpc>
                <a:buFont typeface="Arial"/>
                <a:buChar char="•"/>
              </a:pPr>
              <a:r>
                <a:rPr lang="en-US" sz="2024">
                  <a:solidFill>
                    <a:srgbClr val="49495A"/>
                  </a:solidFill>
                  <a:latin typeface="Glacial Indifference"/>
                  <a:ea typeface="Glacial Indifference"/>
                  <a:cs typeface="Glacial Indifference"/>
                  <a:sym typeface="Glacial Indifference"/>
                </a:rPr>
                <a:t>FAISS-optimized search (&lt;1ms)</a:t>
              </a:r>
            </a:p>
          </p:txBody>
        </p:sp>
        <p:sp>
          <p:nvSpPr>
            <p:cNvPr id="11" name="TextBox 11"/>
            <p:cNvSpPr txBox="1"/>
            <p:nvPr/>
          </p:nvSpPr>
          <p:spPr>
            <a:xfrm>
              <a:off x="0" y="1644369"/>
              <a:ext cx="7491976" cy="481332"/>
            </a:xfrm>
            <a:prstGeom prst="rect">
              <a:avLst/>
            </a:prstGeom>
          </p:spPr>
          <p:txBody>
            <a:bodyPr lIns="0" tIns="0" rIns="0" bIns="0" rtlCol="0" anchor="t">
              <a:spAutoFit/>
            </a:bodyPr>
            <a:lstStyle/>
            <a:p>
              <a:pPr marL="305392" lvl="1" indent="-152696" algn="l">
                <a:lnSpc>
                  <a:spcPts val="3262"/>
                </a:lnSpc>
                <a:buFont typeface="Arial"/>
                <a:buChar char="•"/>
              </a:pPr>
              <a:r>
                <a:rPr lang="en-US" sz="2024">
                  <a:solidFill>
                    <a:srgbClr val="49495A"/>
                  </a:solidFill>
                  <a:latin typeface="Glacial Indifference"/>
                  <a:ea typeface="Glacial Indifference"/>
                  <a:cs typeface="Glacial Indifference"/>
                  <a:sym typeface="Glacial Indifference"/>
                </a:rPr>
                <a:t>Strong class separation (confirmed by t-SNE)</a:t>
              </a:r>
            </a:p>
          </p:txBody>
        </p:sp>
      </p:grpSp>
      <p:sp>
        <p:nvSpPr>
          <p:cNvPr id="12" name="TextBox 12"/>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Glacial Indifference"/>
                <a:ea typeface="Glacial Indifference"/>
                <a:cs typeface="Glacial Indifference"/>
                <a:sym typeface="Glacial Indifference"/>
              </a:rPr>
              <a:t>24</a:t>
            </a:r>
          </a:p>
        </p:txBody>
      </p:sp>
      <p:sp>
        <p:nvSpPr>
          <p:cNvPr id="13" name="Freeform 13"/>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15" name="Table 15"/>
          <p:cNvGraphicFramePr>
            <a:graphicFrameLocks noGrp="1"/>
          </p:cNvGraphicFramePr>
          <p:nvPr/>
        </p:nvGraphicFramePr>
        <p:xfrm>
          <a:off x="1028700" y="2538081"/>
          <a:ext cx="9626699" cy="4062250"/>
        </p:xfrm>
        <a:graphic>
          <a:graphicData uri="http://schemas.openxmlformats.org/drawingml/2006/table">
            <a:tbl>
              <a:tblPr/>
              <a:tblGrid>
                <a:gridCol w="4075482">
                  <a:extLst>
                    <a:ext uri="{9D8B030D-6E8A-4147-A177-3AD203B41FA5}">
                      <a16:colId xmlns:a16="http://schemas.microsoft.com/office/drawing/2014/main" val="20000"/>
                    </a:ext>
                  </a:extLst>
                </a:gridCol>
                <a:gridCol w="2162163">
                  <a:extLst>
                    <a:ext uri="{9D8B030D-6E8A-4147-A177-3AD203B41FA5}">
                      <a16:colId xmlns:a16="http://schemas.microsoft.com/office/drawing/2014/main" val="20001"/>
                    </a:ext>
                  </a:extLst>
                </a:gridCol>
                <a:gridCol w="3389054">
                  <a:extLst>
                    <a:ext uri="{9D8B030D-6E8A-4147-A177-3AD203B41FA5}">
                      <a16:colId xmlns:a16="http://schemas.microsoft.com/office/drawing/2014/main" val="20002"/>
                    </a:ext>
                  </a:extLst>
                </a:gridCol>
              </a:tblGrid>
              <a:tr h="999286">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Metric</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Result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Notes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extLst>
                  <a:ext uri="{0D108BD9-81ED-4DB2-BD59-A6C34878D82A}">
                    <a16:rowId xmlns:a16="http://schemas.microsoft.com/office/drawing/2014/main" val="10000"/>
                  </a:ext>
                </a:extLst>
              </a:tr>
              <a:tr h="1064392">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Test Accuracy</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91.33%</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Generalizes well</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34180">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Speed</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25 ms/frame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~40 FPS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2"/>
                  </a:ext>
                </a:extLst>
              </a:tr>
              <a:tr h="1064392">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Baseline (Standard FaceNet)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89.1%</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Our model outperforms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Freeform 6"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txBody>
          <a:bodyPr/>
          <a:lstStyle/>
          <a:p>
            <a:endParaRPr lang="en-US"/>
          </a:p>
        </p:txBody>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28700" y="1009650"/>
            <a:ext cx="8425868" cy="971892"/>
          </a:xfrm>
          <a:prstGeom prst="rect">
            <a:avLst/>
          </a:prstGeom>
        </p:spPr>
        <p:txBody>
          <a:bodyPr lIns="0" tIns="0" rIns="0" bIns="0" rtlCol="0" anchor="t">
            <a:spAutoFit/>
          </a:bodyPr>
          <a:lstStyle/>
          <a:p>
            <a:pPr algn="l">
              <a:lnSpc>
                <a:spcPts val="7857"/>
              </a:lnSpc>
            </a:pPr>
            <a:r>
              <a:rPr lang="en-US" sz="6300" b="1" i="1">
                <a:solidFill>
                  <a:srgbClr val="2D3880"/>
                </a:solidFill>
                <a:latin typeface="Cormorant Garamond Bold Italics"/>
                <a:ea typeface="Cormorant Garamond Bold Italics"/>
                <a:cs typeface="Cormorant Garamond Bold Italics"/>
                <a:sym typeface="Cormorant Garamond Bold Italics"/>
              </a:rPr>
              <a:t>Head Pose Estimation Model</a:t>
            </a:r>
          </a:p>
        </p:txBody>
      </p:sp>
      <p:grpSp>
        <p:nvGrpSpPr>
          <p:cNvPr id="9" name="Group 9"/>
          <p:cNvGrpSpPr/>
          <p:nvPr/>
        </p:nvGrpSpPr>
        <p:grpSpPr>
          <a:xfrm>
            <a:off x="987475" y="5567362"/>
            <a:ext cx="463154" cy="463154"/>
            <a:chOff x="0" y="0"/>
            <a:chExt cx="617538" cy="617538"/>
          </a:xfrm>
        </p:grpSpPr>
        <p:sp>
          <p:nvSpPr>
            <p:cNvPr id="10" name="Freeform 10"/>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txBody>
            <a:bodyPr/>
            <a:lstStyle/>
            <a:p>
              <a:endParaRPr lang="en-US"/>
            </a:p>
          </p:txBody>
        </p:sp>
      </p:gr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
        <p:nvSpPr>
          <p:cNvPr id="12" name="TextBox 12"/>
          <p:cNvSpPr txBox="1"/>
          <p:nvPr/>
        </p:nvSpPr>
        <p:spPr>
          <a:xfrm>
            <a:off x="1028700" y="2267312"/>
            <a:ext cx="8676503" cy="623727"/>
          </a:xfrm>
          <a:prstGeom prst="rect">
            <a:avLst/>
          </a:prstGeom>
        </p:spPr>
        <p:txBody>
          <a:bodyPr lIns="0" tIns="0" rIns="0" bIns="0" rtlCol="0" anchor="t">
            <a:spAutoFit/>
          </a:bodyPr>
          <a:lstStyle/>
          <a:p>
            <a:pPr algn="l">
              <a:lnSpc>
                <a:spcPts val="4988"/>
              </a:lnSpc>
            </a:pPr>
            <a:r>
              <a:rPr lang="en-US" sz="4000" b="1" i="1">
                <a:solidFill>
                  <a:srgbClr val="403CCF"/>
                </a:solidFill>
                <a:latin typeface="Cormorant Garamond Bold Italics"/>
                <a:ea typeface="Cormorant Garamond Bold Italics"/>
                <a:cs typeface="Cormorant Garamond Bold Italics"/>
                <a:sym typeface="Cormorant Garamond Bold Italics"/>
              </a:rPr>
              <a:t>Why Build This Model?</a:t>
            </a:r>
          </a:p>
        </p:txBody>
      </p:sp>
      <p:sp>
        <p:nvSpPr>
          <p:cNvPr id="13" name="TextBox 13"/>
          <p:cNvSpPr txBox="1"/>
          <p:nvPr/>
        </p:nvSpPr>
        <p:spPr>
          <a:xfrm>
            <a:off x="1065163" y="2995622"/>
            <a:ext cx="16303526" cy="940594"/>
          </a:xfrm>
          <a:prstGeom prst="rect">
            <a:avLst/>
          </a:prstGeom>
        </p:spPr>
        <p:txBody>
          <a:bodyPr lIns="0" tIns="0" rIns="0" bIns="0" rtlCol="0" anchor="t">
            <a:spAutoFit/>
          </a:bodyPr>
          <a:lstStyle/>
          <a:p>
            <a:pPr marL="493871" lvl="1" indent="-246936" algn="l">
              <a:lnSpc>
                <a:spcPts val="3888"/>
              </a:lnSpc>
              <a:buFont typeface="Arial"/>
              <a:buChar char="•"/>
            </a:pPr>
            <a:r>
              <a:rPr lang="en-US" sz="2287">
                <a:solidFill>
                  <a:srgbClr val="49495A"/>
                </a:solidFill>
                <a:latin typeface="Glacial Indifference"/>
                <a:ea typeface="Glacial Indifference"/>
                <a:cs typeface="Glacial Indifference"/>
                <a:sym typeface="Glacial Indifference"/>
              </a:rPr>
              <a:t>Detect abnormal head movements during online exams.</a:t>
            </a:r>
          </a:p>
          <a:p>
            <a:pPr marL="493871" lvl="1" indent="-246936" algn="l">
              <a:lnSpc>
                <a:spcPts val="3888"/>
              </a:lnSpc>
              <a:buFont typeface="Arial"/>
              <a:buChar char="•"/>
            </a:pPr>
            <a:r>
              <a:rPr lang="en-US" sz="2287">
                <a:solidFill>
                  <a:srgbClr val="49495A"/>
                </a:solidFill>
                <a:latin typeface="Glacial Indifference"/>
                <a:ea typeface="Glacial Indifference"/>
                <a:cs typeface="Glacial Indifference"/>
                <a:sym typeface="Glacial Indifference"/>
              </a:rPr>
              <a:t>Identify behaviors like frequent turning, tilting, or looking away.</a:t>
            </a:r>
          </a:p>
        </p:txBody>
      </p:sp>
      <p:sp>
        <p:nvSpPr>
          <p:cNvPr id="14" name="TextBox 14"/>
          <p:cNvSpPr txBox="1"/>
          <p:nvPr/>
        </p:nvSpPr>
        <p:spPr>
          <a:xfrm>
            <a:off x="1028700" y="7831931"/>
            <a:ext cx="16303526" cy="1426369"/>
          </a:xfrm>
          <a:prstGeom prst="rect">
            <a:avLst/>
          </a:prstGeom>
        </p:spPr>
        <p:txBody>
          <a:bodyPr lIns="0" tIns="0" rIns="0" bIns="0" rtlCol="0" anchor="t">
            <a:spAutoFit/>
          </a:bodyPr>
          <a:lstStyle/>
          <a:p>
            <a:pPr marL="493871" lvl="1" indent="-246936" algn="l">
              <a:lnSpc>
                <a:spcPts val="3888"/>
              </a:lnSpc>
              <a:buFont typeface="Arial"/>
              <a:buChar char="•"/>
            </a:pPr>
            <a:r>
              <a:rPr lang="en-US" sz="2287">
                <a:solidFill>
                  <a:srgbClr val="49495A"/>
                </a:solidFill>
                <a:latin typeface="Glacial Indifference"/>
                <a:ea typeface="Glacial Indifference"/>
                <a:cs typeface="Glacial Indifference"/>
                <a:sym typeface="Glacial Indifference"/>
              </a:rPr>
              <a:t>ResNet-18 pretrained on ImageNet for stable, efficient feature extraction.</a:t>
            </a:r>
          </a:p>
          <a:p>
            <a:pPr marL="493871" lvl="1" indent="-246936" algn="l">
              <a:lnSpc>
                <a:spcPts val="3888"/>
              </a:lnSpc>
              <a:buFont typeface="Arial"/>
              <a:buChar char="•"/>
            </a:pPr>
            <a:r>
              <a:rPr lang="en-US" sz="2287">
                <a:solidFill>
                  <a:srgbClr val="49495A"/>
                </a:solidFill>
                <a:latin typeface="Glacial Indifference"/>
                <a:ea typeface="Glacial Indifference"/>
                <a:cs typeface="Glacial Indifference"/>
                <a:sym typeface="Glacial Indifference"/>
              </a:rPr>
              <a:t>Dual-task head for simultaneous angle regression and pose classification.</a:t>
            </a:r>
          </a:p>
          <a:p>
            <a:pPr marL="493871" lvl="1" indent="-246936" algn="l">
              <a:lnSpc>
                <a:spcPts val="3888"/>
              </a:lnSpc>
              <a:buFont typeface="Arial"/>
              <a:buChar char="•"/>
            </a:pPr>
            <a:r>
              <a:rPr lang="en-US" sz="2287">
                <a:solidFill>
                  <a:srgbClr val="49495A"/>
                </a:solidFill>
                <a:latin typeface="Glacial Indifference"/>
                <a:ea typeface="Glacial Indifference"/>
                <a:cs typeface="Glacial Indifference"/>
                <a:sym typeface="Glacial Indifference"/>
              </a:rPr>
              <a:t>Fine-tunes faster than deeper models without major accuracy loss.</a:t>
            </a:r>
          </a:p>
        </p:txBody>
      </p:sp>
      <p:graphicFrame>
        <p:nvGraphicFramePr>
          <p:cNvPr id="15" name="Table 15"/>
          <p:cNvGraphicFramePr>
            <a:graphicFrameLocks noGrp="1"/>
          </p:cNvGraphicFramePr>
          <p:nvPr/>
        </p:nvGraphicFramePr>
        <p:xfrm>
          <a:off x="1335054" y="4047056"/>
          <a:ext cx="9484781" cy="3503764"/>
        </p:xfrm>
        <a:graphic>
          <a:graphicData uri="http://schemas.openxmlformats.org/drawingml/2006/table">
            <a:tbl>
              <a:tblPr/>
              <a:tblGrid>
                <a:gridCol w="2321519">
                  <a:extLst>
                    <a:ext uri="{9D8B030D-6E8A-4147-A177-3AD203B41FA5}">
                      <a16:colId xmlns:a16="http://schemas.microsoft.com/office/drawing/2014/main" val="20000"/>
                    </a:ext>
                  </a:extLst>
                </a:gridCol>
                <a:gridCol w="1710403">
                  <a:extLst>
                    <a:ext uri="{9D8B030D-6E8A-4147-A177-3AD203B41FA5}">
                      <a16:colId xmlns:a16="http://schemas.microsoft.com/office/drawing/2014/main" val="20001"/>
                    </a:ext>
                  </a:extLst>
                </a:gridCol>
                <a:gridCol w="2406526">
                  <a:extLst>
                    <a:ext uri="{9D8B030D-6E8A-4147-A177-3AD203B41FA5}">
                      <a16:colId xmlns:a16="http://schemas.microsoft.com/office/drawing/2014/main" val="20002"/>
                    </a:ext>
                  </a:extLst>
                </a:gridCol>
                <a:gridCol w="3046333">
                  <a:extLst>
                    <a:ext uri="{9D8B030D-6E8A-4147-A177-3AD203B41FA5}">
                      <a16:colId xmlns:a16="http://schemas.microsoft.com/office/drawing/2014/main" val="20003"/>
                    </a:ext>
                  </a:extLst>
                </a:gridCol>
              </a:tblGrid>
              <a:tr h="875941">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Model</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Accuracy</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Speed</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Real-Time Suitability</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extLst>
                  <a:ext uri="{0D108BD9-81ED-4DB2-BD59-A6C34878D82A}">
                    <a16:rowId xmlns:a16="http://schemas.microsoft.com/office/drawing/2014/main" val="10000"/>
                  </a:ext>
                </a:extLst>
              </a:tr>
              <a:tr h="875941">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ResNet-18</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High</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Fast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Best balance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75941">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ResNet-50</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Higher</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Slower</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Too slow</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2"/>
                  </a:ext>
                </a:extLst>
              </a:tr>
              <a:tr h="875941">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MobileNetV2</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Moderate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Fast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3219"/>
                        </a:lnSpc>
                        <a:defRPr/>
                      </a:pPr>
                      <a:r>
                        <a:rPr lang="en-US" sz="2299">
                          <a:solidFill>
                            <a:srgbClr val="000000"/>
                          </a:solidFill>
                          <a:latin typeface="Glacial Indifference"/>
                          <a:ea typeface="Glacial Indifference"/>
                          <a:cs typeface="Glacial Indifference"/>
                          <a:sym typeface="Glacial Indifference"/>
                        </a:rPr>
                        <a:t>Lower accuracy</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TextBox 6"/>
          <p:cNvSpPr txBox="1"/>
          <p:nvPr/>
        </p:nvSpPr>
        <p:spPr>
          <a:xfrm>
            <a:off x="5916541" y="770316"/>
            <a:ext cx="8381971" cy="976353"/>
          </a:xfrm>
          <a:prstGeom prst="rect">
            <a:avLst/>
          </a:prstGeom>
        </p:spPr>
        <p:txBody>
          <a:bodyPr lIns="0" tIns="0" rIns="0" bIns="0" rtlCol="0" anchor="t">
            <a:spAutoFit/>
          </a:bodyPr>
          <a:lstStyle/>
          <a:p>
            <a:pPr algn="l">
              <a:lnSpc>
                <a:spcPts val="7897"/>
              </a:lnSpc>
            </a:pPr>
            <a:r>
              <a:rPr lang="en-US" sz="6300" b="1" i="1">
                <a:solidFill>
                  <a:srgbClr val="2D3880"/>
                </a:solidFill>
                <a:latin typeface="Cormorant Garamond Bold Italics"/>
                <a:ea typeface="Cormorant Garamond Bold Italics"/>
                <a:cs typeface="Cormorant Garamond Bold Italics"/>
                <a:sym typeface="Cormorant Garamond Bold Italics"/>
              </a:rPr>
              <a:t>Dataset &amp; Preprocessing</a:t>
            </a:r>
          </a:p>
        </p:txBody>
      </p:sp>
      <p:sp>
        <p:nvSpPr>
          <p:cNvPr id="7" name="TextBox 7"/>
          <p:cNvSpPr txBox="1"/>
          <p:nvPr/>
        </p:nvSpPr>
        <p:spPr>
          <a:xfrm>
            <a:off x="1019338" y="2204636"/>
            <a:ext cx="4353559" cy="368300"/>
          </a:xfrm>
          <a:prstGeom prst="rect">
            <a:avLst/>
          </a:prstGeom>
        </p:spPr>
        <p:txBody>
          <a:bodyPr lIns="0" tIns="0" rIns="0" bIns="0" rtlCol="0" anchor="t">
            <a:spAutoFit/>
          </a:bodyPr>
          <a:lstStyle/>
          <a:p>
            <a:pPr marL="279004" lvl="1" indent="-139502" algn="l">
              <a:lnSpc>
                <a:spcPts val="3145"/>
              </a:lnSpc>
              <a:buFont typeface="Arial"/>
              <a:buChar char="•"/>
            </a:pPr>
            <a:r>
              <a:rPr lang="en-US" sz="1850" b="1">
                <a:solidFill>
                  <a:srgbClr val="49495A"/>
                </a:solidFill>
                <a:latin typeface="Glacial Indifference Bold"/>
                <a:ea typeface="Glacial Indifference Bold"/>
                <a:cs typeface="Glacial Indifference Bold"/>
                <a:sym typeface="Glacial Indifference Bold"/>
              </a:rPr>
              <a:t>Sources</a:t>
            </a:r>
            <a:r>
              <a:rPr lang="en-US" sz="1850">
                <a:solidFill>
                  <a:srgbClr val="49495A"/>
                </a:solidFill>
                <a:latin typeface="Glacial Indifference"/>
                <a:ea typeface="Glacial Indifference"/>
                <a:cs typeface="Glacial Indifference"/>
                <a:sym typeface="Glacial Indifference"/>
              </a:rPr>
              <a:t>: BIWI, 300W-LP, AFLW2000-3D</a:t>
            </a:r>
          </a:p>
        </p:txBody>
      </p:sp>
      <p:sp>
        <p:nvSpPr>
          <p:cNvPr id="8" name="TextBox 8"/>
          <p:cNvSpPr txBox="1"/>
          <p:nvPr/>
        </p:nvSpPr>
        <p:spPr>
          <a:xfrm>
            <a:off x="1019338" y="2556863"/>
            <a:ext cx="4353559" cy="368300"/>
          </a:xfrm>
          <a:prstGeom prst="rect">
            <a:avLst/>
          </a:prstGeom>
        </p:spPr>
        <p:txBody>
          <a:bodyPr lIns="0" tIns="0" rIns="0" bIns="0" rtlCol="0" anchor="t">
            <a:spAutoFit/>
          </a:bodyPr>
          <a:lstStyle/>
          <a:p>
            <a:pPr marL="279004" lvl="1" indent="-139502" algn="l">
              <a:lnSpc>
                <a:spcPts val="3145"/>
              </a:lnSpc>
              <a:buFont typeface="Arial"/>
              <a:buChar char="•"/>
            </a:pPr>
            <a:r>
              <a:rPr lang="en-US" sz="1850" b="1">
                <a:solidFill>
                  <a:srgbClr val="49495A"/>
                </a:solidFill>
                <a:latin typeface="Glacial Indifference Bold"/>
                <a:ea typeface="Glacial Indifference Bold"/>
                <a:cs typeface="Glacial Indifference Bold"/>
                <a:sym typeface="Glacial Indifference Bold"/>
              </a:rPr>
              <a:t>Images</a:t>
            </a:r>
            <a:r>
              <a:rPr lang="en-US" sz="1850">
                <a:solidFill>
                  <a:srgbClr val="49495A"/>
                </a:solidFill>
                <a:latin typeface="Glacial Indifference"/>
                <a:ea typeface="Glacial Indifference"/>
                <a:cs typeface="Glacial Indifference"/>
                <a:sym typeface="Glacial Indifference"/>
              </a:rPr>
              <a:t>: 31,903</a:t>
            </a:r>
          </a:p>
        </p:txBody>
      </p:sp>
      <p:sp>
        <p:nvSpPr>
          <p:cNvPr id="9" name="TextBox 9"/>
          <p:cNvSpPr txBox="1"/>
          <p:nvPr/>
        </p:nvSpPr>
        <p:spPr>
          <a:xfrm>
            <a:off x="1019338" y="2909089"/>
            <a:ext cx="4353559" cy="368300"/>
          </a:xfrm>
          <a:prstGeom prst="rect">
            <a:avLst/>
          </a:prstGeom>
        </p:spPr>
        <p:txBody>
          <a:bodyPr lIns="0" tIns="0" rIns="0" bIns="0" rtlCol="0" anchor="t">
            <a:spAutoFit/>
          </a:bodyPr>
          <a:lstStyle/>
          <a:p>
            <a:pPr marL="279004" lvl="1" indent="-139502" algn="l">
              <a:lnSpc>
                <a:spcPts val="3145"/>
              </a:lnSpc>
              <a:buFont typeface="Arial"/>
              <a:buChar char="•"/>
            </a:pPr>
            <a:r>
              <a:rPr lang="en-US" sz="1850" b="1">
                <a:solidFill>
                  <a:srgbClr val="49495A"/>
                </a:solidFill>
                <a:latin typeface="Glacial Indifference Bold"/>
                <a:ea typeface="Glacial Indifference Bold"/>
                <a:cs typeface="Glacial Indifference Bold"/>
                <a:sym typeface="Glacial Indifference Bold"/>
              </a:rPr>
              <a:t>Angles Normalized</a:t>
            </a:r>
            <a:r>
              <a:rPr lang="en-US" sz="1850">
                <a:solidFill>
                  <a:srgbClr val="49495A"/>
                </a:solidFill>
                <a:latin typeface="Glacial Indifference"/>
                <a:ea typeface="Glacial Indifference"/>
                <a:cs typeface="Glacial Indifference"/>
                <a:sym typeface="Glacial Indifference"/>
              </a:rPr>
              <a:t>:</a:t>
            </a:r>
          </a:p>
        </p:txBody>
      </p:sp>
      <p:sp>
        <p:nvSpPr>
          <p:cNvPr id="10" name="TextBox 10"/>
          <p:cNvSpPr txBox="1"/>
          <p:nvPr/>
        </p:nvSpPr>
        <p:spPr>
          <a:xfrm>
            <a:off x="1019338" y="3261315"/>
            <a:ext cx="5833850" cy="368300"/>
          </a:xfrm>
          <a:prstGeom prst="rect">
            <a:avLst/>
          </a:prstGeom>
        </p:spPr>
        <p:txBody>
          <a:bodyPr lIns="0" tIns="0" rIns="0" bIns="0" rtlCol="0" anchor="t">
            <a:spAutoFit/>
          </a:bodyPr>
          <a:lstStyle/>
          <a:p>
            <a:pPr marL="732122" lvl="2" indent="-244041" algn="l">
              <a:lnSpc>
                <a:spcPts val="3145"/>
              </a:lnSpc>
              <a:buFont typeface="Arial"/>
              <a:buChar char="⚬"/>
            </a:pPr>
            <a:r>
              <a:rPr lang="en-US" sz="1850">
                <a:solidFill>
                  <a:srgbClr val="49495A"/>
                </a:solidFill>
                <a:latin typeface="Glacial Indifference"/>
                <a:ea typeface="Glacial Indifference"/>
                <a:cs typeface="Glacial Indifference"/>
                <a:sym typeface="Glacial Indifference"/>
              </a:rPr>
              <a:t>Yaw: [−75°,75°], Pitch: [−60°,80°], Roll: [−80°,40°]</a:t>
            </a:r>
          </a:p>
        </p:txBody>
      </p:sp>
      <p:sp>
        <p:nvSpPr>
          <p:cNvPr id="11" name="TextBox 11"/>
          <p:cNvSpPr txBox="1"/>
          <p:nvPr/>
        </p:nvSpPr>
        <p:spPr>
          <a:xfrm>
            <a:off x="990451" y="3636515"/>
            <a:ext cx="2137282" cy="781846"/>
          </a:xfrm>
          <a:prstGeom prst="rect">
            <a:avLst/>
          </a:prstGeom>
        </p:spPr>
        <p:txBody>
          <a:bodyPr lIns="0" tIns="0" rIns="0" bIns="0" rtlCol="0" anchor="t">
            <a:spAutoFit/>
          </a:bodyPr>
          <a:lstStyle/>
          <a:p>
            <a:pPr algn="l">
              <a:lnSpc>
                <a:spcPts val="6608"/>
              </a:lnSpc>
            </a:pPr>
            <a:r>
              <a:rPr lang="en-US" sz="3887" b="1" i="1">
                <a:solidFill>
                  <a:srgbClr val="403CCF"/>
                </a:solidFill>
                <a:latin typeface="Cormorant Garamond Bold Italics"/>
                <a:ea typeface="Cormorant Garamond Bold Italics"/>
                <a:cs typeface="Cormorant Garamond Bold Italics"/>
                <a:sym typeface="Cormorant Garamond Bold Italics"/>
              </a:rPr>
              <a:t>Processing</a:t>
            </a:r>
          </a:p>
        </p:txBody>
      </p:sp>
      <p:sp>
        <p:nvSpPr>
          <p:cNvPr id="12" name="TextBox 12"/>
          <p:cNvSpPr txBox="1"/>
          <p:nvPr/>
        </p:nvSpPr>
        <p:spPr>
          <a:xfrm>
            <a:off x="990451" y="4398316"/>
            <a:ext cx="5862737" cy="368300"/>
          </a:xfrm>
          <a:prstGeom prst="rect">
            <a:avLst/>
          </a:prstGeom>
        </p:spPr>
        <p:txBody>
          <a:bodyPr lIns="0" tIns="0" rIns="0" bIns="0" rtlCol="0" anchor="t">
            <a:spAutoFit/>
          </a:bodyPr>
          <a:lstStyle/>
          <a:p>
            <a:pPr marL="279004" lvl="1" indent="-139502" algn="l">
              <a:lnSpc>
                <a:spcPts val="3145"/>
              </a:lnSpc>
              <a:buFont typeface="Arial"/>
              <a:buChar char="•"/>
            </a:pPr>
            <a:r>
              <a:rPr lang="en-US" sz="1850">
                <a:solidFill>
                  <a:srgbClr val="49495A"/>
                </a:solidFill>
                <a:latin typeface="Glacial Indifference"/>
                <a:ea typeface="Glacial Indifference"/>
                <a:cs typeface="Glacial Indifference"/>
                <a:sym typeface="Glacial Indifference"/>
              </a:rPr>
              <a:t>Detected faces cropped with YOLOv8.</a:t>
            </a:r>
          </a:p>
        </p:txBody>
      </p:sp>
      <p:sp>
        <p:nvSpPr>
          <p:cNvPr id="13" name="TextBox 13"/>
          <p:cNvSpPr txBox="1"/>
          <p:nvPr/>
        </p:nvSpPr>
        <p:spPr>
          <a:xfrm>
            <a:off x="990451" y="4760067"/>
            <a:ext cx="4382445" cy="333375"/>
          </a:xfrm>
          <a:prstGeom prst="rect">
            <a:avLst/>
          </a:prstGeom>
        </p:spPr>
        <p:txBody>
          <a:bodyPr lIns="0" tIns="0" rIns="0" bIns="0" rtlCol="0" anchor="t">
            <a:spAutoFit/>
          </a:bodyPr>
          <a:lstStyle/>
          <a:p>
            <a:pPr marL="248842" lvl="1" indent="-124421" algn="l">
              <a:lnSpc>
                <a:spcPts val="2805"/>
              </a:lnSpc>
              <a:buFont typeface="Arial"/>
              <a:buChar char="•"/>
            </a:pPr>
            <a:r>
              <a:rPr lang="en-US" sz="1650">
                <a:solidFill>
                  <a:srgbClr val="49495A"/>
                </a:solidFill>
                <a:latin typeface="Glacial Indifference"/>
                <a:ea typeface="Glacial Indifference"/>
                <a:cs typeface="Glacial Indifference"/>
                <a:sym typeface="Glacial Indifference"/>
              </a:rPr>
              <a:t>Resized to 640×640.</a:t>
            </a:r>
          </a:p>
        </p:txBody>
      </p:sp>
      <p:sp>
        <p:nvSpPr>
          <p:cNvPr id="14" name="TextBox 14"/>
          <p:cNvSpPr txBox="1"/>
          <p:nvPr/>
        </p:nvSpPr>
        <p:spPr>
          <a:xfrm>
            <a:off x="990451" y="5102966"/>
            <a:ext cx="3135818" cy="781846"/>
          </a:xfrm>
          <a:prstGeom prst="rect">
            <a:avLst/>
          </a:prstGeom>
        </p:spPr>
        <p:txBody>
          <a:bodyPr lIns="0" tIns="0" rIns="0" bIns="0" rtlCol="0" anchor="t">
            <a:spAutoFit/>
          </a:bodyPr>
          <a:lstStyle/>
          <a:p>
            <a:pPr algn="l">
              <a:lnSpc>
                <a:spcPts val="6608"/>
              </a:lnSpc>
            </a:pPr>
            <a:r>
              <a:rPr lang="en-US" sz="3887" b="1" i="1">
                <a:solidFill>
                  <a:srgbClr val="403CCF"/>
                </a:solidFill>
                <a:latin typeface="Cormorant Garamond Bold Italics"/>
                <a:ea typeface="Cormorant Garamond Bold Italics"/>
                <a:cs typeface="Cormorant Garamond Bold Italics"/>
                <a:sym typeface="Cormorant Garamond Bold Italics"/>
              </a:rPr>
              <a:t>Augmentations</a:t>
            </a:r>
          </a:p>
        </p:txBody>
      </p:sp>
      <p:sp>
        <p:nvSpPr>
          <p:cNvPr id="15" name="TextBox 15"/>
          <p:cNvSpPr txBox="1"/>
          <p:nvPr/>
        </p:nvSpPr>
        <p:spPr>
          <a:xfrm>
            <a:off x="990451" y="5864767"/>
            <a:ext cx="5543620" cy="368300"/>
          </a:xfrm>
          <a:prstGeom prst="rect">
            <a:avLst/>
          </a:prstGeom>
        </p:spPr>
        <p:txBody>
          <a:bodyPr lIns="0" tIns="0" rIns="0" bIns="0" rtlCol="0" anchor="t">
            <a:spAutoFit/>
          </a:bodyPr>
          <a:lstStyle/>
          <a:p>
            <a:pPr marL="279004" lvl="1" indent="-139502" algn="l">
              <a:lnSpc>
                <a:spcPts val="3145"/>
              </a:lnSpc>
              <a:buFont typeface="Arial"/>
              <a:buChar char="•"/>
            </a:pPr>
            <a:r>
              <a:rPr lang="en-US" sz="1850">
                <a:solidFill>
                  <a:srgbClr val="49495A"/>
                </a:solidFill>
                <a:latin typeface="Glacial Indifference"/>
                <a:ea typeface="Glacial Indifference"/>
                <a:cs typeface="Glacial Indifference"/>
                <a:sym typeface="Glacial Indifference"/>
              </a:rPr>
              <a:t>Flips, HSV shifts, scaling, rotation, affine transforms.</a:t>
            </a:r>
          </a:p>
        </p:txBody>
      </p:sp>
      <p:sp>
        <p:nvSpPr>
          <p:cNvPr id="16" name="TextBox 16"/>
          <p:cNvSpPr txBox="1"/>
          <p:nvPr/>
        </p:nvSpPr>
        <p:spPr>
          <a:xfrm>
            <a:off x="990451" y="6216993"/>
            <a:ext cx="5543620" cy="368300"/>
          </a:xfrm>
          <a:prstGeom prst="rect">
            <a:avLst/>
          </a:prstGeom>
        </p:spPr>
        <p:txBody>
          <a:bodyPr lIns="0" tIns="0" rIns="0" bIns="0" rtlCol="0" anchor="t">
            <a:spAutoFit/>
          </a:bodyPr>
          <a:lstStyle/>
          <a:p>
            <a:pPr marL="279004" lvl="1" indent="-139502" algn="l">
              <a:lnSpc>
                <a:spcPts val="3145"/>
              </a:lnSpc>
              <a:buFont typeface="Arial"/>
              <a:buChar char="•"/>
            </a:pPr>
            <a:r>
              <a:rPr lang="en-US" sz="1850">
                <a:solidFill>
                  <a:srgbClr val="49495A"/>
                </a:solidFill>
                <a:latin typeface="Glacial Indifference"/>
                <a:ea typeface="Glacial Indifference"/>
                <a:cs typeface="Glacial Indifference"/>
                <a:sym typeface="Glacial Indifference"/>
              </a:rPr>
              <a:t>Fix BIWI bias for neutral poses by:</a:t>
            </a:r>
          </a:p>
        </p:txBody>
      </p:sp>
      <p:sp>
        <p:nvSpPr>
          <p:cNvPr id="17" name="TextBox 17"/>
          <p:cNvSpPr txBox="1"/>
          <p:nvPr/>
        </p:nvSpPr>
        <p:spPr>
          <a:xfrm>
            <a:off x="990451" y="6578746"/>
            <a:ext cx="6220823" cy="320674"/>
          </a:xfrm>
          <a:prstGeom prst="rect">
            <a:avLst/>
          </a:prstGeom>
        </p:spPr>
        <p:txBody>
          <a:bodyPr lIns="0" tIns="0" rIns="0" bIns="0" rtlCol="0" anchor="t">
            <a:spAutoFit/>
          </a:bodyPr>
          <a:lstStyle/>
          <a:p>
            <a:pPr marL="613403" lvl="2" indent="-204468" algn="l">
              <a:lnSpc>
                <a:spcPts val="2635"/>
              </a:lnSpc>
              <a:buFont typeface="Arial"/>
              <a:buChar char="⚬"/>
            </a:pPr>
            <a:r>
              <a:rPr lang="en-US" sz="1550">
                <a:solidFill>
                  <a:srgbClr val="49495A"/>
                </a:solidFill>
                <a:latin typeface="Glacial Indifference"/>
                <a:ea typeface="Glacial Indifference"/>
                <a:cs typeface="Glacial Indifference"/>
                <a:sym typeface="Glacial Indifference"/>
              </a:rPr>
              <a:t>Combine BIWI with rare poses from 300W-LP and AFLW2000-3D.</a:t>
            </a:r>
          </a:p>
        </p:txBody>
      </p:sp>
      <p:sp>
        <p:nvSpPr>
          <p:cNvPr id="18" name="TextBox 18"/>
          <p:cNvSpPr txBox="1"/>
          <p:nvPr/>
        </p:nvSpPr>
        <p:spPr>
          <a:xfrm>
            <a:off x="990451" y="6930972"/>
            <a:ext cx="6220823" cy="320674"/>
          </a:xfrm>
          <a:prstGeom prst="rect">
            <a:avLst/>
          </a:prstGeom>
        </p:spPr>
        <p:txBody>
          <a:bodyPr lIns="0" tIns="0" rIns="0" bIns="0" rtlCol="0" anchor="t">
            <a:spAutoFit/>
          </a:bodyPr>
          <a:lstStyle/>
          <a:p>
            <a:pPr marL="613403" lvl="2" indent="-204468" algn="l">
              <a:lnSpc>
                <a:spcPts val="2635"/>
              </a:lnSpc>
              <a:buFont typeface="Arial"/>
              <a:buChar char="⚬"/>
            </a:pPr>
            <a:r>
              <a:rPr lang="en-US" sz="1550" b="1">
                <a:solidFill>
                  <a:srgbClr val="49495A"/>
                </a:solidFill>
                <a:latin typeface="Glacial Indifference Bold"/>
                <a:ea typeface="Glacial Indifference Bold"/>
                <a:cs typeface="Glacial Indifference Bold"/>
                <a:sym typeface="Glacial Indifference Bold"/>
              </a:rPr>
              <a:t>Under-sampling</a:t>
            </a:r>
            <a:r>
              <a:rPr lang="en-US" sz="1550">
                <a:solidFill>
                  <a:srgbClr val="49495A"/>
                </a:solidFill>
                <a:latin typeface="Glacial Indifference"/>
                <a:ea typeface="Glacial Indifference"/>
                <a:cs typeface="Glacial Indifference"/>
                <a:sym typeface="Glacial Indifference"/>
              </a:rPr>
              <a:t> frontal (near 0°) poses to balance the dataset.</a:t>
            </a:r>
          </a:p>
        </p:txBody>
      </p:sp>
      <p:sp>
        <p:nvSpPr>
          <p:cNvPr id="19" name="TextBox 19"/>
          <p:cNvSpPr txBox="1"/>
          <p:nvPr/>
        </p:nvSpPr>
        <p:spPr>
          <a:xfrm>
            <a:off x="990451" y="7283198"/>
            <a:ext cx="6220823" cy="654049"/>
          </a:xfrm>
          <a:prstGeom prst="rect">
            <a:avLst/>
          </a:prstGeom>
        </p:spPr>
        <p:txBody>
          <a:bodyPr lIns="0" tIns="0" rIns="0" bIns="0" rtlCol="0" anchor="t">
            <a:spAutoFit/>
          </a:bodyPr>
          <a:lstStyle/>
          <a:p>
            <a:pPr marL="613403" lvl="2" indent="-204468" algn="l">
              <a:lnSpc>
                <a:spcPts val="2635"/>
              </a:lnSpc>
              <a:buFont typeface="Arial"/>
              <a:buChar char="⚬"/>
            </a:pPr>
            <a:r>
              <a:rPr lang="en-US" sz="1550" b="1">
                <a:solidFill>
                  <a:srgbClr val="49495A"/>
                </a:solidFill>
                <a:latin typeface="Glacial Indifference Bold"/>
                <a:ea typeface="Glacial Indifference Bold"/>
                <a:cs typeface="Glacial Indifference Bold"/>
                <a:sym typeface="Glacial Indifference Bold"/>
              </a:rPr>
              <a:t>Weighted sampling</a:t>
            </a:r>
            <a:r>
              <a:rPr lang="en-US" sz="1550">
                <a:solidFill>
                  <a:srgbClr val="49495A"/>
                </a:solidFill>
                <a:latin typeface="Glacial Indifference"/>
                <a:ea typeface="Glacial Indifference"/>
                <a:cs typeface="Glacial Indifference"/>
                <a:sym typeface="Glacial Indifference"/>
              </a:rPr>
              <a:t> during training to increase the presence of rare, extreme angles.</a:t>
            </a:r>
          </a:p>
        </p:txBody>
      </p:sp>
      <p:sp>
        <p:nvSpPr>
          <p:cNvPr id="20" name="TextBox 20"/>
          <p:cNvSpPr txBox="1"/>
          <p:nvPr/>
        </p:nvSpPr>
        <p:spPr>
          <a:xfrm>
            <a:off x="990451" y="8022973"/>
            <a:ext cx="6220823" cy="654049"/>
          </a:xfrm>
          <a:prstGeom prst="rect">
            <a:avLst/>
          </a:prstGeom>
        </p:spPr>
        <p:txBody>
          <a:bodyPr lIns="0" tIns="0" rIns="0" bIns="0" rtlCol="0" anchor="t">
            <a:spAutoFit/>
          </a:bodyPr>
          <a:lstStyle/>
          <a:p>
            <a:pPr marL="613403" lvl="2" indent="-204468" algn="l">
              <a:lnSpc>
                <a:spcPts val="2635"/>
              </a:lnSpc>
              <a:buFont typeface="Arial"/>
              <a:buChar char="⚬"/>
            </a:pPr>
            <a:r>
              <a:rPr lang="en-US" sz="1550" b="1">
                <a:solidFill>
                  <a:srgbClr val="49495A"/>
                </a:solidFill>
                <a:latin typeface="Glacial Indifference Bold"/>
                <a:ea typeface="Glacial Indifference Bold"/>
                <a:cs typeface="Glacial Indifference Bold"/>
                <a:sym typeface="Glacial Indifference Bold"/>
              </a:rPr>
              <a:t>Dynamic loss weighting</a:t>
            </a:r>
            <a:r>
              <a:rPr lang="en-US" sz="1550">
                <a:solidFill>
                  <a:srgbClr val="49495A"/>
                </a:solidFill>
                <a:latin typeface="Glacial Indifference"/>
                <a:ea typeface="Glacial Indifference"/>
                <a:cs typeface="Glacial Indifference"/>
                <a:sym typeface="Glacial Indifference"/>
              </a:rPr>
              <a:t> in the loss function to assign higher penalties for extreme pose prediction errors.</a:t>
            </a:r>
          </a:p>
        </p:txBody>
      </p:sp>
      <p:sp>
        <p:nvSpPr>
          <p:cNvPr id="21" name="TextBox 21"/>
          <p:cNvSpPr txBox="1"/>
          <p:nvPr/>
        </p:nvSpPr>
        <p:spPr>
          <a:xfrm>
            <a:off x="893708" y="8762747"/>
            <a:ext cx="6317566" cy="654049"/>
          </a:xfrm>
          <a:prstGeom prst="rect">
            <a:avLst/>
          </a:prstGeom>
        </p:spPr>
        <p:txBody>
          <a:bodyPr lIns="0" tIns="0" rIns="0" bIns="0" rtlCol="0" anchor="t">
            <a:spAutoFit/>
          </a:bodyPr>
          <a:lstStyle/>
          <a:p>
            <a:pPr marL="613403" lvl="2" indent="-204468" algn="l">
              <a:lnSpc>
                <a:spcPts val="2635"/>
              </a:lnSpc>
              <a:buFont typeface="Arial"/>
              <a:buChar char="⚬"/>
            </a:pPr>
            <a:r>
              <a:rPr lang="en-US" sz="1550" b="1">
                <a:solidFill>
                  <a:srgbClr val="49495A"/>
                </a:solidFill>
                <a:latin typeface="Glacial Indifference Bold"/>
                <a:ea typeface="Glacial Indifference Bold"/>
                <a:cs typeface="Glacial Indifference Bold"/>
                <a:sym typeface="Glacial Indifference Bold"/>
              </a:rPr>
              <a:t>Augmentations</a:t>
            </a:r>
            <a:r>
              <a:rPr lang="en-US" sz="1550">
                <a:solidFill>
                  <a:srgbClr val="49495A"/>
                </a:solidFill>
                <a:latin typeface="Glacial Indifference"/>
                <a:ea typeface="Glacial Indifference"/>
                <a:cs typeface="Glacial Indifference"/>
                <a:sym typeface="Glacial Indifference"/>
              </a:rPr>
              <a:t>: Affine transforms, flips, and rotations to artificially increase data diversity for uncommon angles.</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
        <p:nvSpPr>
          <p:cNvPr id="23" name="Freeform 23"/>
          <p:cNvSpPr/>
          <p:nvPr/>
        </p:nvSpPr>
        <p:spPr>
          <a:xfrm flipV="1">
            <a:off x="0" y="23130"/>
            <a:ext cx="4477183" cy="1896697"/>
          </a:xfrm>
          <a:custGeom>
            <a:avLst/>
            <a:gdLst/>
            <a:ahLst/>
            <a:cxnLst/>
            <a:rect l="l" t="t" r="r" b="b"/>
            <a:pathLst>
              <a:path w="4477183" h="1896697">
                <a:moveTo>
                  <a:pt x="0" y="1896698"/>
                </a:moveTo>
                <a:lnTo>
                  <a:pt x="4477183" y="1896698"/>
                </a:lnTo>
                <a:lnTo>
                  <a:pt x="4477183" y="0"/>
                </a:lnTo>
                <a:lnTo>
                  <a:pt x="0" y="0"/>
                </a:lnTo>
                <a:lnTo>
                  <a:pt x="0" y="189669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flipH="1" flipV="1">
            <a:off x="13978566" y="23731"/>
            <a:ext cx="4309434" cy="1825633"/>
          </a:xfrm>
          <a:custGeom>
            <a:avLst/>
            <a:gdLst/>
            <a:ahLst/>
            <a:cxnLst/>
            <a:rect l="l" t="t" r="r" b="b"/>
            <a:pathLst>
              <a:path w="4309434" h="1825633">
                <a:moveTo>
                  <a:pt x="4309434" y="1825633"/>
                </a:moveTo>
                <a:lnTo>
                  <a:pt x="0" y="1825633"/>
                </a:lnTo>
                <a:lnTo>
                  <a:pt x="0" y="0"/>
                </a:lnTo>
                <a:lnTo>
                  <a:pt x="4309434" y="0"/>
                </a:lnTo>
                <a:lnTo>
                  <a:pt x="4309434" y="182563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5" name="Group 25"/>
          <p:cNvGrpSpPr/>
          <p:nvPr/>
        </p:nvGrpSpPr>
        <p:grpSpPr>
          <a:xfrm>
            <a:off x="7376734" y="2071849"/>
            <a:ext cx="10741971" cy="6443234"/>
            <a:chOff x="0" y="0"/>
            <a:chExt cx="14322628" cy="8590979"/>
          </a:xfrm>
        </p:grpSpPr>
        <p:sp>
          <p:nvSpPr>
            <p:cNvPr id="26" name="Freeform 26"/>
            <p:cNvSpPr/>
            <p:nvPr/>
          </p:nvSpPr>
          <p:spPr>
            <a:xfrm>
              <a:off x="0" y="0"/>
              <a:ext cx="7067127" cy="8475944"/>
            </a:xfrm>
            <a:custGeom>
              <a:avLst/>
              <a:gdLst/>
              <a:ahLst/>
              <a:cxnLst/>
              <a:rect l="l" t="t" r="r" b="b"/>
              <a:pathLst>
                <a:path w="7067127" h="8475944">
                  <a:moveTo>
                    <a:pt x="0" y="0"/>
                  </a:moveTo>
                  <a:lnTo>
                    <a:pt x="7067127" y="0"/>
                  </a:lnTo>
                  <a:lnTo>
                    <a:pt x="7067127" y="8475944"/>
                  </a:lnTo>
                  <a:lnTo>
                    <a:pt x="0" y="8475944"/>
                  </a:lnTo>
                  <a:lnTo>
                    <a:pt x="0" y="0"/>
                  </a:lnTo>
                  <a:close/>
                </a:path>
              </a:pathLst>
            </a:custGeom>
            <a:blipFill>
              <a:blip r:embed="rId4"/>
              <a:stretch>
                <a:fillRect t="-152" b="-152"/>
              </a:stretch>
            </a:blipFill>
          </p:spPr>
          <p:txBody>
            <a:bodyPr/>
            <a:lstStyle/>
            <a:p>
              <a:endParaRPr lang="en-US"/>
            </a:p>
          </p:txBody>
        </p:sp>
        <p:sp>
          <p:nvSpPr>
            <p:cNvPr id="27" name="Freeform 27"/>
            <p:cNvSpPr/>
            <p:nvPr/>
          </p:nvSpPr>
          <p:spPr>
            <a:xfrm>
              <a:off x="7276999" y="115035"/>
              <a:ext cx="7045629" cy="8475944"/>
            </a:xfrm>
            <a:custGeom>
              <a:avLst/>
              <a:gdLst/>
              <a:ahLst/>
              <a:cxnLst/>
              <a:rect l="l" t="t" r="r" b="b"/>
              <a:pathLst>
                <a:path w="7045629" h="8475944">
                  <a:moveTo>
                    <a:pt x="0" y="0"/>
                  </a:moveTo>
                  <a:lnTo>
                    <a:pt x="7045629" y="0"/>
                  </a:lnTo>
                  <a:lnTo>
                    <a:pt x="7045629" y="8475944"/>
                  </a:lnTo>
                  <a:lnTo>
                    <a:pt x="0" y="8475944"/>
                  </a:lnTo>
                  <a:lnTo>
                    <a:pt x="0" y="0"/>
                  </a:lnTo>
                  <a:close/>
                </a:path>
              </a:pathLst>
            </a:custGeom>
            <a:blipFill>
              <a:blip r:embed="rId5"/>
              <a:stretch>
                <a:fillRect/>
              </a:stretch>
            </a:blipFill>
          </p:spPr>
          <p:txBody>
            <a:bodyPr/>
            <a:lstStyle/>
            <a:p>
              <a:endParaRPr lang="en-US"/>
            </a:p>
          </p:txBody>
        </p:sp>
      </p:grpSp>
      <p:sp>
        <p:nvSpPr>
          <p:cNvPr id="28" name="TextBox 28"/>
          <p:cNvSpPr txBox="1"/>
          <p:nvPr/>
        </p:nvSpPr>
        <p:spPr>
          <a:xfrm>
            <a:off x="8858785" y="8505559"/>
            <a:ext cx="2497483" cy="274962"/>
          </a:xfrm>
          <a:prstGeom prst="rect">
            <a:avLst/>
          </a:prstGeom>
        </p:spPr>
        <p:txBody>
          <a:bodyPr lIns="0" tIns="0" rIns="0" bIns="0" rtlCol="0" anchor="t">
            <a:spAutoFit/>
          </a:bodyPr>
          <a:lstStyle/>
          <a:p>
            <a:pPr algn="l">
              <a:lnSpc>
                <a:spcPts val="2244"/>
              </a:lnSpc>
            </a:pPr>
            <a:r>
              <a:rPr lang="en-US" sz="1800">
                <a:solidFill>
                  <a:srgbClr val="49495A"/>
                </a:solidFill>
                <a:latin typeface="Glacial Indifference"/>
                <a:ea typeface="Glacial Indifference"/>
                <a:cs typeface="Glacial Indifference"/>
                <a:sym typeface="Glacial Indifference"/>
              </a:rPr>
              <a:t>BEFORE FIXING THE BIAS</a:t>
            </a:r>
          </a:p>
        </p:txBody>
      </p:sp>
      <p:sp>
        <p:nvSpPr>
          <p:cNvPr id="29" name="TextBox 29"/>
          <p:cNvSpPr txBox="1"/>
          <p:nvPr/>
        </p:nvSpPr>
        <p:spPr>
          <a:xfrm>
            <a:off x="14622293" y="8505559"/>
            <a:ext cx="2497483" cy="274962"/>
          </a:xfrm>
          <a:prstGeom prst="rect">
            <a:avLst/>
          </a:prstGeom>
        </p:spPr>
        <p:txBody>
          <a:bodyPr lIns="0" tIns="0" rIns="0" bIns="0" rtlCol="0" anchor="t">
            <a:spAutoFit/>
          </a:bodyPr>
          <a:lstStyle/>
          <a:p>
            <a:pPr algn="l">
              <a:lnSpc>
                <a:spcPts val="2244"/>
              </a:lnSpc>
            </a:pPr>
            <a:r>
              <a:rPr lang="en-US" sz="1800">
                <a:solidFill>
                  <a:srgbClr val="49495A"/>
                </a:solidFill>
                <a:latin typeface="Glacial Indifference"/>
                <a:ea typeface="Glacial Indifference"/>
                <a:cs typeface="Glacial Indifference"/>
                <a:sym typeface="Glacial Indifference"/>
              </a:rPr>
              <a:t>AFTER FIXING THE BIAS</a:t>
            </a: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grpSp>
        <p:nvGrpSpPr>
          <p:cNvPr id="6" name="Group 6"/>
          <p:cNvGrpSpPr/>
          <p:nvPr/>
        </p:nvGrpSpPr>
        <p:grpSpPr>
          <a:xfrm>
            <a:off x="1028700" y="3826203"/>
            <a:ext cx="9445526" cy="882763"/>
            <a:chOff x="0" y="0"/>
            <a:chExt cx="12594035" cy="1177018"/>
          </a:xfrm>
        </p:grpSpPr>
        <p:grpSp>
          <p:nvGrpSpPr>
            <p:cNvPr id="7" name="Group 7"/>
            <p:cNvGrpSpPr/>
            <p:nvPr/>
          </p:nvGrpSpPr>
          <p:grpSpPr>
            <a:xfrm>
              <a:off x="0" y="0"/>
              <a:ext cx="850503" cy="850503"/>
              <a:chOff x="0" y="0"/>
              <a:chExt cx="850503" cy="850503"/>
            </a:xfrm>
          </p:grpSpPr>
          <p:sp>
            <p:nvSpPr>
              <p:cNvPr id="8" name="Freeform 8"/>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AE8F3"/>
              </a:solidFill>
            </p:spPr>
            <p:txBody>
              <a:bodyPr/>
              <a:lstStyle/>
              <a:p>
                <a:endParaRPr lang="en-US"/>
              </a:p>
            </p:txBody>
          </p:sp>
        </p:grpSp>
        <p:sp>
          <p:nvSpPr>
            <p:cNvPr id="9" name="TextBox 9"/>
            <p:cNvSpPr txBox="1"/>
            <p:nvPr/>
          </p:nvSpPr>
          <p:spPr>
            <a:xfrm>
              <a:off x="1228527" y="-19050"/>
              <a:ext cx="6169041" cy="591820"/>
            </a:xfrm>
            <a:prstGeom prst="rect">
              <a:avLst/>
            </a:prstGeom>
          </p:spPr>
          <p:txBody>
            <a:bodyPr lIns="0" tIns="0" rIns="0" bIns="0" rtlCol="0" anchor="t">
              <a:spAutoFit/>
            </a:bodyPr>
            <a:lstStyle/>
            <a:p>
              <a:pPr algn="l">
                <a:lnSpc>
                  <a:spcPts val="3562"/>
                </a:lnSpc>
              </a:pPr>
              <a:r>
                <a:rPr lang="en-US" sz="2850">
                  <a:solidFill>
                    <a:srgbClr val="49495A"/>
                  </a:solidFill>
                  <a:latin typeface="Libre Baskerville"/>
                  <a:ea typeface="Libre Baskerville"/>
                  <a:cs typeface="Libre Baskerville"/>
                  <a:sym typeface="Libre Baskerville"/>
                </a:rPr>
                <a:t>Modified for regression:</a:t>
              </a:r>
            </a:p>
          </p:txBody>
        </p:sp>
        <p:sp>
          <p:nvSpPr>
            <p:cNvPr id="10" name="TextBox 10"/>
            <p:cNvSpPr txBox="1"/>
            <p:nvPr/>
          </p:nvSpPr>
          <p:spPr>
            <a:xfrm>
              <a:off x="1228527" y="625475"/>
              <a:ext cx="11365508" cy="551543"/>
            </a:xfrm>
            <a:prstGeom prst="rect">
              <a:avLst/>
            </a:prstGeom>
          </p:spPr>
          <p:txBody>
            <a:bodyPr lIns="0" tIns="0" rIns="0" bIns="0" rtlCol="0" anchor="t">
              <a:spAutoFit/>
            </a:bodyPr>
            <a:lstStyle/>
            <a:p>
              <a:pPr marL="344984" lvl="1" indent="-172492" algn="l">
                <a:lnSpc>
                  <a:spcPts val="3725"/>
                </a:lnSpc>
                <a:buFont typeface="Arial"/>
                <a:buChar char="•"/>
              </a:pPr>
              <a:r>
                <a:rPr lang="en-US" sz="2287">
                  <a:solidFill>
                    <a:srgbClr val="49495A"/>
                  </a:solidFill>
                  <a:latin typeface="Open Sans"/>
                  <a:ea typeface="Open Sans"/>
                  <a:cs typeface="Open Sans"/>
                  <a:sym typeface="Open Sans"/>
                </a:rPr>
                <a:t>Output layer regresses yaw, pitch, and roll angles.</a:t>
              </a:r>
            </a:p>
          </p:txBody>
        </p:sp>
      </p:grpSp>
      <p:grpSp>
        <p:nvGrpSpPr>
          <p:cNvPr id="11" name="Group 11"/>
          <p:cNvGrpSpPr/>
          <p:nvPr/>
        </p:nvGrpSpPr>
        <p:grpSpPr>
          <a:xfrm>
            <a:off x="1028700" y="5032817"/>
            <a:ext cx="9445526" cy="882763"/>
            <a:chOff x="0" y="0"/>
            <a:chExt cx="12594035" cy="1177018"/>
          </a:xfrm>
        </p:grpSpPr>
        <p:grpSp>
          <p:nvGrpSpPr>
            <p:cNvPr id="12" name="Group 12"/>
            <p:cNvGrpSpPr/>
            <p:nvPr/>
          </p:nvGrpSpPr>
          <p:grpSpPr>
            <a:xfrm>
              <a:off x="0" y="0"/>
              <a:ext cx="850503" cy="850503"/>
              <a:chOff x="0" y="0"/>
              <a:chExt cx="850503" cy="850503"/>
            </a:xfrm>
          </p:grpSpPr>
          <p:sp>
            <p:nvSpPr>
              <p:cNvPr id="13" name="Freeform 13"/>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AE8F3"/>
              </a:solidFill>
            </p:spPr>
            <p:txBody>
              <a:bodyPr/>
              <a:lstStyle/>
              <a:p>
                <a:endParaRPr lang="en-US"/>
              </a:p>
            </p:txBody>
          </p:sp>
        </p:grpSp>
        <p:sp>
          <p:nvSpPr>
            <p:cNvPr id="14" name="TextBox 14"/>
            <p:cNvSpPr txBox="1"/>
            <p:nvPr/>
          </p:nvSpPr>
          <p:spPr>
            <a:xfrm>
              <a:off x="1228527" y="-9525"/>
              <a:ext cx="5793978" cy="582295"/>
            </a:xfrm>
            <a:prstGeom prst="rect">
              <a:avLst/>
            </a:prstGeom>
          </p:spPr>
          <p:txBody>
            <a:bodyPr lIns="0" tIns="0" rIns="0" bIns="0" rtlCol="0" anchor="t">
              <a:spAutoFit/>
            </a:bodyPr>
            <a:lstStyle/>
            <a:p>
              <a:pPr algn="l">
                <a:lnSpc>
                  <a:spcPts val="3562"/>
                </a:lnSpc>
              </a:pPr>
              <a:r>
                <a:rPr lang="en-US" sz="2850">
                  <a:solidFill>
                    <a:srgbClr val="49495A"/>
                  </a:solidFill>
                  <a:latin typeface="Glacial Indifference"/>
                  <a:ea typeface="Glacial Indifference"/>
                  <a:cs typeface="Glacial Indifference"/>
                  <a:sym typeface="Glacial Indifference"/>
                </a:rPr>
                <a:t>Pose classification head:</a:t>
              </a:r>
            </a:p>
          </p:txBody>
        </p:sp>
        <p:sp>
          <p:nvSpPr>
            <p:cNvPr id="15" name="TextBox 15"/>
            <p:cNvSpPr txBox="1"/>
            <p:nvPr/>
          </p:nvSpPr>
          <p:spPr>
            <a:xfrm>
              <a:off x="1228527" y="615950"/>
              <a:ext cx="11365508" cy="561068"/>
            </a:xfrm>
            <a:prstGeom prst="rect">
              <a:avLst/>
            </a:prstGeom>
          </p:spPr>
          <p:txBody>
            <a:bodyPr lIns="0" tIns="0" rIns="0" bIns="0" rtlCol="0" anchor="t">
              <a:spAutoFit/>
            </a:bodyPr>
            <a:lstStyle/>
            <a:p>
              <a:pPr marL="344984" lvl="1" indent="-172492" algn="l">
                <a:lnSpc>
                  <a:spcPts val="3725"/>
                </a:lnSpc>
                <a:buFont typeface="Arial"/>
                <a:buChar char="•"/>
              </a:pPr>
              <a:r>
                <a:rPr lang="en-US" sz="2287">
                  <a:solidFill>
                    <a:srgbClr val="49495A"/>
                  </a:solidFill>
                  <a:latin typeface="Glacial Indifference"/>
                  <a:ea typeface="Glacial Indifference"/>
                  <a:cs typeface="Glacial Indifference"/>
                  <a:sym typeface="Glacial Indifference"/>
                </a:rPr>
                <a:t>Classifies pose into categories: frontal, left, right, up, down.</a:t>
              </a:r>
            </a:p>
          </p:txBody>
        </p:sp>
      </p:grpSp>
      <p:grpSp>
        <p:nvGrpSpPr>
          <p:cNvPr id="16" name="Group 16"/>
          <p:cNvGrpSpPr/>
          <p:nvPr/>
        </p:nvGrpSpPr>
        <p:grpSpPr>
          <a:xfrm>
            <a:off x="992237" y="2619590"/>
            <a:ext cx="9913119" cy="882763"/>
            <a:chOff x="0" y="0"/>
            <a:chExt cx="13217491" cy="1177018"/>
          </a:xfrm>
        </p:grpSpPr>
        <p:grpSp>
          <p:nvGrpSpPr>
            <p:cNvPr id="17" name="Group 17"/>
            <p:cNvGrpSpPr/>
            <p:nvPr/>
          </p:nvGrpSpPr>
          <p:grpSpPr>
            <a:xfrm>
              <a:off x="0" y="0"/>
              <a:ext cx="850503" cy="850503"/>
              <a:chOff x="0" y="0"/>
              <a:chExt cx="850503" cy="850503"/>
            </a:xfrm>
          </p:grpSpPr>
          <p:sp>
            <p:nvSpPr>
              <p:cNvPr id="18" name="Freeform 18"/>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AE8F3"/>
              </a:solidFill>
            </p:spPr>
            <p:txBody>
              <a:bodyPr/>
              <a:lstStyle/>
              <a:p>
                <a:endParaRPr lang="en-US"/>
              </a:p>
            </p:txBody>
          </p:sp>
        </p:grpSp>
        <p:sp>
          <p:nvSpPr>
            <p:cNvPr id="19" name="TextBox 19"/>
            <p:cNvSpPr txBox="1"/>
            <p:nvPr/>
          </p:nvSpPr>
          <p:spPr>
            <a:xfrm>
              <a:off x="1228527" y="-9525"/>
              <a:ext cx="11988965" cy="582295"/>
            </a:xfrm>
            <a:prstGeom prst="rect">
              <a:avLst/>
            </a:prstGeom>
          </p:spPr>
          <p:txBody>
            <a:bodyPr lIns="0" tIns="0" rIns="0" bIns="0" rtlCol="0" anchor="t">
              <a:spAutoFit/>
            </a:bodyPr>
            <a:lstStyle/>
            <a:p>
              <a:pPr algn="l">
                <a:lnSpc>
                  <a:spcPts val="3562"/>
                </a:lnSpc>
              </a:pPr>
              <a:r>
                <a:rPr lang="en-US" sz="2850">
                  <a:solidFill>
                    <a:srgbClr val="49495A"/>
                  </a:solidFill>
                  <a:latin typeface="Glacial Indifference"/>
                  <a:ea typeface="Glacial Indifference"/>
                  <a:cs typeface="Glacial Indifference"/>
                  <a:sym typeface="Glacial Indifference"/>
                </a:rPr>
                <a:t>Base model: ResNet-18 (pre-trained on ImageNet)</a:t>
              </a:r>
            </a:p>
          </p:txBody>
        </p:sp>
        <p:sp>
          <p:nvSpPr>
            <p:cNvPr id="20" name="TextBox 20"/>
            <p:cNvSpPr txBox="1"/>
            <p:nvPr/>
          </p:nvSpPr>
          <p:spPr>
            <a:xfrm>
              <a:off x="1228527" y="615950"/>
              <a:ext cx="11365508" cy="561068"/>
            </a:xfrm>
            <a:prstGeom prst="rect">
              <a:avLst/>
            </a:prstGeom>
          </p:spPr>
          <p:txBody>
            <a:bodyPr lIns="0" tIns="0" rIns="0" bIns="0" rtlCol="0" anchor="t">
              <a:spAutoFit/>
            </a:bodyPr>
            <a:lstStyle/>
            <a:p>
              <a:pPr marL="344984" lvl="1" indent="-172492" algn="l">
                <a:lnSpc>
                  <a:spcPts val="3725"/>
                </a:lnSpc>
                <a:buFont typeface="Arial"/>
                <a:buChar char="•"/>
              </a:pPr>
              <a:r>
                <a:rPr lang="en-US" sz="2287">
                  <a:solidFill>
                    <a:srgbClr val="49495A"/>
                  </a:solidFill>
                  <a:latin typeface="Glacial Indifference"/>
                  <a:ea typeface="Glacial Indifference"/>
                  <a:cs typeface="Glacial Indifference"/>
                  <a:sym typeface="Glacial Indifference"/>
                </a:rPr>
                <a:t>Lower layers frozen.</a:t>
              </a:r>
            </a:p>
          </p:txBody>
        </p:sp>
      </p:grpSp>
      <p:sp>
        <p:nvSpPr>
          <p:cNvPr id="21" name="Freeform 21"/>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p:cNvSpPr/>
          <p:nvPr/>
        </p:nvSpPr>
        <p:spPr>
          <a:xfrm>
            <a:off x="13756580" y="1161207"/>
            <a:ext cx="3502720" cy="8053448"/>
          </a:xfrm>
          <a:custGeom>
            <a:avLst/>
            <a:gdLst/>
            <a:ahLst/>
            <a:cxnLst/>
            <a:rect l="l" t="t" r="r" b="b"/>
            <a:pathLst>
              <a:path w="3502720" h="8053448">
                <a:moveTo>
                  <a:pt x="0" y="0"/>
                </a:moveTo>
                <a:lnTo>
                  <a:pt x="3502720" y="0"/>
                </a:lnTo>
                <a:lnTo>
                  <a:pt x="3502720" y="8053448"/>
                </a:lnTo>
                <a:lnTo>
                  <a:pt x="0" y="8053448"/>
                </a:lnTo>
                <a:lnTo>
                  <a:pt x="0" y="0"/>
                </a:lnTo>
                <a:close/>
              </a:path>
            </a:pathLst>
          </a:custGeom>
          <a:blipFill>
            <a:blip r:embed="rId4"/>
            <a:stretch>
              <a:fillRect l="-176" t="-142" b="-142"/>
            </a:stretch>
          </a:blipFill>
        </p:spPr>
        <p:txBody>
          <a:bodyPr/>
          <a:lstStyle/>
          <a:p>
            <a:endParaRPr lang="en-US"/>
          </a:p>
        </p:txBody>
      </p:sp>
      <p:sp>
        <p:nvSpPr>
          <p:cNvPr id="23" name="TextBox 23"/>
          <p:cNvSpPr txBox="1"/>
          <p:nvPr/>
        </p:nvSpPr>
        <p:spPr>
          <a:xfrm>
            <a:off x="5599881" y="1009650"/>
            <a:ext cx="7088237" cy="971892"/>
          </a:xfrm>
          <a:prstGeom prst="rect">
            <a:avLst/>
          </a:prstGeom>
        </p:spPr>
        <p:txBody>
          <a:bodyPr lIns="0" tIns="0" rIns="0" bIns="0" rtlCol="0" anchor="t">
            <a:spAutoFit/>
          </a:bodyPr>
          <a:lstStyle/>
          <a:p>
            <a:pPr algn="l">
              <a:lnSpc>
                <a:spcPts val="7857"/>
              </a:lnSpc>
            </a:pPr>
            <a:r>
              <a:rPr lang="en-US" sz="6300" b="1" i="1">
                <a:solidFill>
                  <a:srgbClr val="2D3880"/>
                </a:solidFill>
                <a:latin typeface="Cormorant Garamond Bold Italics"/>
                <a:ea typeface="Cormorant Garamond Bold Italics"/>
                <a:cs typeface="Cormorant Garamond Bold Italics"/>
                <a:sym typeface="Cormorant Garamond Bold Italics"/>
              </a:rPr>
              <a:t>Model Architecture</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grpSp>
        <p:nvGrpSpPr>
          <p:cNvPr id="25" name="Group 25"/>
          <p:cNvGrpSpPr/>
          <p:nvPr/>
        </p:nvGrpSpPr>
        <p:grpSpPr>
          <a:xfrm>
            <a:off x="1028700" y="6239430"/>
            <a:ext cx="700359" cy="637877"/>
            <a:chOff x="0" y="0"/>
            <a:chExt cx="933811" cy="850503"/>
          </a:xfrm>
        </p:grpSpPr>
        <p:sp>
          <p:nvSpPr>
            <p:cNvPr id="26" name="Freeform 26"/>
            <p:cNvSpPr/>
            <p:nvPr/>
          </p:nvSpPr>
          <p:spPr>
            <a:xfrm>
              <a:off x="0" y="0"/>
              <a:ext cx="933689" cy="850519"/>
            </a:xfrm>
            <a:custGeom>
              <a:avLst/>
              <a:gdLst/>
              <a:ahLst/>
              <a:cxnLst/>
              <a:rect l="l" t="t" r="r" b="b"/>
              <a:pathLst>
                <a:path w="933689" h="850519">
                  <a:moveTo>
                    <a:pt x="0" y="56642"/>
                  </a:moveTo>
                  <a:cubicBezTo>
                    <a:pt x="0" y="25400"/>
                    <a:pt x="27888" y="0"/>
                    <a:pt x="62190" y="0"/>
                  </a:cubicBezTo>
                  <a:lnTo>
                    <a:pt x="871499" y="0"/>
                  </a:lnTo>
                  <a:cubicBezTo>
                    <a:pt x="905941" y="0"/>
                    <a:pt x="933689" y="25400"/>
                    <a:pt x="933689" y="56642"/>
                  </a:cubicBezTo>
                  <a:lnTo>
                    <a:pt x="933689" y="793750"/>
                  </a:lnTo>
                  <a:cubicBezTo>
                    <a:pt x="933689" y="825119"/>
                    <a:pt x="905801" y="850392"/>
                    <a:pt x="871499" y="850392"/>
                  </a:cubicBezTo>
                  <a:lnTo>
                    <a:pt x="62190" y="850392"/>
                  </a:lnTo>
                  <a:cubicBezTo>
                    <a:pt x="27888" y="850519"/>
                    <a:pt x="0" y="825119"/>
                    <a:pt x="0" y="793750"/>
                  </a:cubicBezTo>
                  <a:close/>
                </a:path>
              </a:pathLst>
            </a:custGeom>
            <a:solidFill>
              <a:srgbClr val="EAE8F3"/>
            </a:solidFill>
          </p:spPr>
          <p:txBody>
            <a:bodyPr/>
            <a:lstStyle/>
            <a:p>
              <a:endParaRPr lang="en-US"/>
            </a:p>
          </p:txBody>
        </p:sp>
      </p:grpSp>
      <p:sp>
        <p:nvSpPr>
          <p:cNvPr id="27" name="TextBox 27"/>
          <p:cNvSpPr txBox="1"/>
          <p:nvPr/>
        </p:nvSpPr>
        <p:spPr>
          <a:xfrm>
            <a:off x="2040347" y="6172755"/>
            <a:ext cx="11219095" cy="1238250"/>
          </a:xfrm>
          <a:prstGeom prst="rect">
            <a:avLst/>
          </a:prstGeom>
        </p:spPr>
        <p:txBody>
          <a:bodyPr lIns="0" tIns="0" rIns="0" bIns="0" rtlCol="0" anchor="t">
            <a:spAutoFit/>
          </a:bodyPr>
          <a:lstStyle/>
          <a:p>
            <a:pPr algn="l">
              <a:lnSpc>
                <a:spcPts val="3374"/>
              </a:lnSpc>
            </a:pPr>
            <a:r>
              <a:rPr lang="en-US" sz="2249">
                <a:solidFill>
                  <a:srgbClr val="49495A"/>
                </a:solidFill>
                <a:latin typeface="Glacial Indifference"/>
                <a:ea typeface="Glacial Indifference"/>
                <a:cs typeface="Glacial Indifference"/>
                <a:sym typeface="Glacial Indifference"/>
              </a:rPr>
              <a:t>The first model was designed for general-purpose training and performs well on frontal, left, and right head poses. It uses balanced sampling across pose categories and moderate data augmentation, resulting in stable and lower loss.</a:t>
            </a:r>
          </a:p>
        </p:txBody>
      </p:sp>
      <p:grpSp>
        <p:nvGrpSpPr>
          <p:cNvPr id="28" name="Group 28"/>
          <p:cNvGrpSpPr/>
          <p:nvPr/>
        </p:nvGrpSpPr>
        <p:grpSpPr>
          <a:xfrm>
            <a:off x="1028700" y="7667625"/>
            <a:ext cx="12230742" cy="1590675"/>
            <a:chOff x="0" y="0"/>
            <a:chExt cx="16307656" cy="2120900"/>
          </a:xfrm>
        </p:grpSpPr>
        <p:grpSp>
          <p:nvGrpSpPr>
            <p:cNvPr id="29" name="Group 29"/>
            <p:cNvGrpSpPr/>
            <p:nvPr/>
          </p:nvGrpSpPr>
          <p:grpSpPr>
            <a:xfrm>
              <a:off x="0" y="0"/>
              <a:ext cx="933811" cy="850503"/>
              <a:chOff x="0" y="0"/>
              <a:chExt cx="933811" cy="850503"/>
            </a:xfrm>
          </p:grpSpPr>
          <p:sp>
            <p:nvSpPr>
              <p:cNvPr id="30" name="Freeform 30"/>
              <p:cNvSpPr/>
              <p:nvPr/>
            </p:nvSpPr>
            <p:spPr>
              <a:xfrm>
                <a:off x="0" y="0"/>
                <a:ext cx="933689" cy="850519"/>
              </a:xfrm>
              <a:custGeom>
                <a:avLst/>
                <a:gdLst/>
                <a:ahLst/>
                <a:cxnLst/>
                <a:rect l="l" t="t" r="r" b="b"/>
                <a:pathLst>
                  <a:path w="933689" h="850519">
                    <a:moveTo>
                      <a:pt x="0" y="56642"/>
                    </a:moveTo>
                    <a:cubicBezTo>
                      <a:pt x="0" y="25400"/>
                      <a:pt x="27888" y="0"/>
                      <a:pt x="62190" y="0"/>
                    </a:cubicBezTo>
                    <a:lnTo>
                      <a:pt x="871499" y="0"/>
                    </a:lnTo>
                    <a:cubicBezTo>
                      <a:pt x="905941" y="0"/>
                      <a:pt x="933689" y="25400"/>
                      <a:pt x="933689" y="56642"/>
                    </a:cubicBezTo>
                    <a:lnTo>
                      <a:pt x="933689" y="793750"/>
                    </a:lnTo>
                    <a:cubicBezTo>
                      <a:pt x="933689" y="825119"/>
                      <a:pt x="905801" y="850392"/>
                      <a:pt x="871499" y="850392"/>
                    </a:cubicBezTo>
                    <a:lnTo>
                      <a:pt x="62190" y="850392"/>
                    </a:lnTo>
                    <a:cubicBezTo>
                      <a:pt x="27888" y="850519"/>
                      <a:pt x="0" y="825119"/>
                      <a:pt x="0" y="793750"/>
                    </a:cubicBezTo>
                    <a:close/>
                  </a:path>
                </a:pathLst>
              </a:custGeom>
              <a:solidFill>
                <a:srgbClr val="EAE8F3"/>
              </a:solidFill>
            </p:spPr>
            <p:txBody>
              <a:bodyPr/>
              <a:lstStyle/>
              <a:p>
                <a:endParaRPr lang="en-US"/>
              </a:p>
            </p:txBody>
          </p:sp>
        </p:grpSp>
        <p:sp>
          <p:nvSpPr>
            <p:cNvPr id="31" name="TextBox 31"/>
            <p:cNvSpPr txBox="1"/>
            <p:nvPr/>
          </p:nvSpPr>
          <p:spPr>
            <a:xfrm>
              <a:off x="1348863" y="-66675"/>
              <a:ext cx="14958793" cy="2187575"/>
            </a:xfrm>
            <a:prstGeom prst="rect">
              <a:avLst/>
            </a:prstGeom>
          </p:spPr>
          <p:txBody>
            <a:bodyPr lIns="0" tIns="0" rIns="0" bIns="0" rtlCol="0" anchor="t">
              <a:spAutoFit/>
            </a:bodyPr>
            <a:lstStyle/>
            <a:p>
              <a:pPr algn="l">
                <a:lnSpc>
                  <a:spcPts val="3374"/>
                </a:lnSpc>
              </a:pPr>
              <a:r>
                <a:rPr lang="en-US" sz="2249">
                  <a:solidFill>
                    <a:srgbClr val="49495A"/>
                  </a:solidFill>
                  <a:latin typeface="Glacial Indifference"/>
                  <a:ea typeface="Glacial Indifference"/>
                  <a:cs typeface="Glacial Indifference"/>
                  <a:sym typeface="Glacial Indifference"/>
                </a:rPr>
                <a:t>The second model was specifically fine-tuned to improve estimation on extreme poses, particularly upward and downward angles. It applies hard undersampling for common poses and retains all samples for rare ones, with stronger data augmentation. This model shows higher loss, reflecting the increased difficulty and imbalance of the targeted poses.</a:t>
              </a:r>
            </a:p>
          </p:txBody>
        </p:sp>
      </p:gr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grpSp>
        <p:nvGrpSpPr>
          <p:cNvPr id="6" name="Group 6"/>
          <p:cNvGrpSpPr/>
          <p:nvPr/>
        </p:nvGrpSpPr>
        <p:grpSpPr>
          <a:xfrm>
            <a:off x="9577126" y="2505877"/>
            <a:ext cx="7814482" cy="2637623"/>
            <a:chOff x="0" y="0"/>
            <a:chExt cx="10419309" cy="3516831"/>
          </a:xfrm>
        </p:grpSpPr>
        <p:sp>
          <p:nvSpPr>
            <p:cNvPr id="7" name="TextBox 7"/>
            <p:cNvSpPr txBox="1"/>
            <p:nvPr/>
          </p:nvSpPr>
          <p:spPr>
            <a:xfrm>
              <a:off x="1018748" y="-28575"/>
              <a:ext cx="5211145" cy="556289"/>
            </a:xfrm>
            <a:prstGeom prst="rect">
              <a:avLst/>
            </a:prstGeom>
          </p:spPr>
          <p:txBody>
            <a:bodyPr lIns="0" tIns="0" rIns="0" bIns="0" rtlCol="0" anchor="t">
              <a:spAutoFit/>
            </a:bodyPr>
            <a:lstStyle/>
            <a:p>
              <a:pPr algn="l">
                <a:lnSpc>
                  <a:spcPts val="3318"/>
                </a:lnSpc>
              </a:pPr>
              <a:r>
                <a:rPr lang="en-US" sz="2612">
                  <a:solidFill>
                    <a:srgbClr val="49495A"/>
                  </a:solidFill>
                  <a:latin typeface="Glacial Indifference"/>
                  <a:ea typeface="Glacial Indifference"/>
                  <a:cs typeface="Glacial Indifference"/>
                  <a:sym typeface="Glacial Indifference"/>
                </a:rPr>
                <a:t>Test Performance Summary</a:t>
              </a:r>
            </a:p>
          </p:txBody>
        </p:sp>
        <p:sp>
          <p:nvSpPr>
            <p:cNvPr id="8" name="TextBox 8"/>
            <p:cNvSpPr txBox="1"/>
            <p:nvPr/>
          </p:nvSpPr>
          <p:spPr>
            <a:xfrm>
              <a:off x="1018748" y="657425"/>
              <a:ext cx="9400561" cy="2859406"/>
            </a:xfrm>
            <a:prstGeom prst="rect">
              <a:avLst/>
            </a:prstGeom>
          </p:spPr>
          <p:txBody>
            <a:bodyPr lIns="0" tIns="0" rIns="0" bIns="0" rtlCol="0" anchor="t">
              <a:spAutoFit/>
            </a:bodyPr>
            <a:lstStyle/>
            <a:p>
              <a:pPr marL="327878" lvl="1" indent="-163939" algn="l">
                <a:lnSpc>
                  <a:spcPts val="3479"/>
                </a:lnSpc>
                <a:buFont typeface="Arial"/>
                <a:buChar char="•"/>
              </a:pPr>
              <a:r>
                <a:rPr lang="en-US" sz="2174" b="1">
                  <a:solidFill>
                    <a:srgbClr val="49495A"/>
                  </a:solidFill>
                  <a:latin typeface="Glacial Indifference Bold"/>
                  <a:ea typeface="Glacial Indifference Bold"/>
                  <a:cs typeface="Glacial Indifference Bold"/>
                  <a:sym typeface="Glacial Indifference Bold"/>
                </a:rPr>
                <a:t>MSE (Yaw):</a:t>
              </a:r>
              <a:r>
                <a:rPr lang="en-US" sz="2174">
                  <a:solidFill>
                    <a:srgbClr val="49495A"/>
                  </a:solidFill>
                  <a:latin typeface="Glacial Indifference"/>
                  <a:ea typeface="Glacial Indifference"/>
                  <a:cs typeface="Glacial Indifference"/>
                  <a:sym typeface="Glacial Indifference"/>
                </a:rPr>
                <a:t> 1.7°</a:t>
              </a:r>
            </a:p>
            <a:p>
              <a:pPr marL="327878" lvl="1" indent="-163939" algn="l">
                <a:lnSpc>
                  <a:spcPts val="3479"/>
                </a:lnSpc>
                <a:buFont typeface="Arial"/>
                <a:buChar char="•"/>
              </a:pPr>
              <a:r>
                <a:rPr lang="en-US" sz="2174" b="1">
                  <a:solidFill>
                    <a:srgbClr val="49495A"/>
                  </a:solidFill>
                  <a:latin typeface="Glacial Indifference Bold"/>
                  <a:ea typeface="Glacial Indifference Bold"/>
                  <a:cs typeface="Glacial Indifference Bold"/>
                  <a:sym typeface="Glacial Indifference Bold"/>
                </a:rPr>
                <a:t>MSE (Pitch):</a:t>
              </a:r>
              <a:r>
                <a:rPr lang="en-US" sz="2174">
                  <a:solidFill>
                    <a:srgbClr val="49495A"/>
                  </a:solidFill>
                  <a:latin typeface="Glacial Indifference"/>
                  <a:ea typeface="Glacial Indifference"/>
                  <a:cs typeface="Glacial Indifference"/>
                  <a:sym typeface="Glacial Indifference"/>
                </a:rPr>
                <a:t> 1.5°</a:t>
              </a:r>
            </a:p>
            <a:p>
              <a:pPr marL="327878" lvl="1" indent="-163939" algn="l">
                <a:lnSpc>
                  <a:spcPts val="3479"/>
                </a:lnSpc>
                <a:buFont typeface="Arial"/>
                <a:buChar char="•"/>
              </a:pPr>
              <a:r>
                <a:rPr lang="en-US" sz="2174" b="1">
                  <a:solidFill>
                    <a:srgbClr val="49495A"/>
                  </a:solidFill>
                  <a:latin typeface="Glacial Indifference Bold"/>
                  <a:ea typeface="Glacial Indifference Bold"/>
                  <a:cs typeface="Glacial Indifference Bold"/>
                  <a:sym typeface="Glacial Indifference Bold"/>
                </a:rPr>
                <a:t>MSE (Roll):</a:t>
              </a:r>
              <a:r>
                <a:rPr lang="en-US" sz="2174">
                  <a:solidFill>
                    <a:srgbClr val="49495A"/>
                  </a:solidFill>
                  <a:latin typeface="Glacial Indifference"/>
                  <a:ea typeface="Glacial Indifference"/>
                  <a:cs typeface="Glacial Indifference"/>
                  <a:sym typeface="Glacial Indifference"/>
                </a:rPr>
                <a:t> 1.9°</a:t>
              </a:r>
            </a:p>
            <a:p>
              <a:pPr marL="327878" lvl="1" indent="-163939" algn="l">
                <a:lnSpc>
                  <a:spcPts val="3479"/>
                </a:lnSpc>
                <a:buFont typeface="Arial"/>
                <a:buChar char="•"/>
              </a:pPr>
              <a:r>
                <a:rPr lang="en-US" sz="2174" b="1">
                  <a:solidFill>
                    <a:srgbClr val="49495A"/>
                  </a:solidFill>
                  <a:latin typeface="Glacial Indifference Bold"/>
                  <a:ea typeface="Glacial Indifference Bold"/>
                  <a:cs typeface="Glacial Indifference Bold"/>
                  <a:sym typeface="Glacial Indifference Bold"/>
                </a:rPr>
                <a:t>Pose classification accuracy:</a:t>
              </a:r>
              <a:r>
                <a:rPr lang="en-US" sz="2174">
                  <a:solidFill>
                    <a:srgbClr val="49495A"/>
                  </a:solidFill>
                  <a:latin typeface="Glacial Indifference"/>
                  <a:ea typeface="Glacial Indifference"/>
                  <a:cs typeface="Glacial Indifference"/>
                  <a:sym typeface="Glacial Indifference"/>
                </a:rPr>
                <a:t> 94.3%</a:t>
              </a:r>
            </a:p>
            <a:p>
              <a:pPr marL="328016" lvl="1" indent="-164008" algn="l">
                <a:lnSpc>
                  <a:spcPts val="3479"/>
                </a:lnSpc>
                <a:buFont typeface="Arial"/>
                <a:buChar char="•"/>
              </a:pPr>
              <a:r>
                <a:rPr lang="en-US" sz="2174" b="1">
                  <a:solidFill>
                    <a:srgbClr val="49495A"/>
                  </a:solidFill>
                  <a:latin typeface="Glacial Indifference Bold"/>
                  <a:ea typeface="Glacial Indifference Bold"/>
                  <a:cs typeface="Glacial Indifference Bold"/>
                  <a:sym typeface="Glacial Indifference Bold"/>
                </a:rPr>
                <a:t>Inference speed:</a:t>
              </a:r>
              <a:r>
                <a:rPr lang="en-US" sz="2174">
                  <a:solidFill>
                    <a:srgbClr val="49495A"/>
                  </a:solidFill>
                  <a:latin typeface="Glacial Indifference"/>
                  <a:ea typeface="Glacial Indifference"/>
                  <a:cs typeface="Glacial Indifference"/>
                  <a:sym typeface="Glacial Indifference"/>
                </a:rPr>
                <a:t> 24 ms/image</a:t>
              </a:r>
            </a:p>
          </p:txBody>
        </p:sp>
        <p:grpSp>
          <p:nvGrpSpPr>
            <p:cNvPr id="9" name="Group 9"/>
            <p:cNvGrpSpPr/>
            <p:nvPr/>
          </p:nvGrpSpPr>
          <p:grpSpPr>
            <a:xfrm>
              <a:off x="0" y="0"/>
              <a:ext cx="850503" cy="850503"/>
              <a:chOff x="0" y="0"/>
              <a:chExt cx="850503" cy="850503"/>
            </a:xfrm>
          </p:grpSpPr>
          <p:sp>
            <p:nvSpPr>
              <p:cNvPr id="10" name="Freeform 10"/>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AE8F3"/>
              </a:solidFill>
            </p:spPr>
            <p:txBody>
              <a:bodyPr/>
              <a:lstStyle/>
              <a:p>
                <a:endParaRPr lang="en-US"/>
              </a:p>
            </p:txBody>
          </p:sp>
        </p:grpSp>
      </p:grpSp>
      <p:sp>
        <p:nvSpPr>
          <p:cNvPr id="11" name="TextBox 11"/>
          <p:cNvSpPr txBox="1"/>
          <p:nvPr/>
        </p:nvSpPr>
        <p:spPr>
          <a:xfrm>
            <a:off x="6698737" y="1009650"/>
            <a:ext cx="4890525" cy="976503"/>
          </a:xfrm>
          <a:prstGeom prst="rect">
            <a:avLst/>
          </a:prstGeom>
        </p:spPr>
        <p:txBody>
          <a:bodyPr lIns="0" tIns="0" rIns="0" bIns="0" rtlCol="0" anchor="t">
            <a:spAutoFit/>
          </a:bodyPr>
          <a:lstStyle/>
          <a:p>
            <a:pPr algn="l">
              <a:lnSpc>
                <a:spcPts val="7896"/>
              </a:lnSpc>
            </a:pPr>
            <a:r>
              <a:rPr lang="en-US" sz="6300" b="1" i="1">
                <a:solidFill>
                  <a:srgbClr val="2D3880"/>
                </a:solidFill>
                <a:latin typeface="Cormorant Garamond Bold Italics"/>
                <a:ea typeface="Cormorant Garamond Bold Italics"/>
                <a:cs typeface="Cormorant Garamond Bold Italics"/>
                <a:sym typeface="Cormorant Garamond Bold Italics"/>
              </a:rPr>
              <a:t>Training Process</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
        <p:nvSpPr>
          <p:cNvPr id="13" name="Freeform 13"/>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flipV="1">
            <a:off x="0" y="23130"/>
            <a:ext cx="4423644" cy="1874017"/>
          </a:xfrm>
          <a:custGeom>
            <a:avLst/>
            <a:gdLst/>
            <a:ahLst/>
            <a:cxnLst/>
            <a:rect l="l" t="t" r="r" b="b"/>
            <a:pathLst>
              <a:path w="4423644" h="1874017">
                <a:moveTo>
                  <a:pt x="0" y="1874017"/>
                </a:moveTo>
                <a:lnTo>
                  <a:pt x="4423644" y="1874017"/>
                </a:lnTo>
                <a:lnTo>
                  <a:pt x="4423644" y="0"/>
                </a:lnTo>
                <a:lnTo>
                  <a:pt x="0" y="0"/>
                </a:lnTo>
                <a:lnTo>
                  <a:pt x="0" y="187401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5" name="Group 15"/>
          <p:cNvGrpSpPr/>
          <p:nvPr/>
        </p:nvGrpSpPr>
        <p:grpSpPr>
          <a:xfrm>
            <a:off x="1028700" y="2505877"/>
            <a:ext cx="9053996" cy="4551012"/>
            <a:chOff x="0" y="0"/>
            <a:chExt cx="12071994" cy="6068016"/>
          </a:xfrm>
        </p:grpSpPr>
        <p:sp>
          <p:nvSpPr>
            <p:cNvPr id="16" name="TextBox 16"/>
            <p:cNvSpPr txBox="1"/>
            <p:nvPr/>
          </p:nvSpPr>
          <p:spPr>
            <a:xfrm>
              <a:off x="994551" y="-28575"/>
              <a:ext cx="3450914" cy="556289"/>
            </a:xfrm>
            <a:prstGeom prst="rect">
              <a:avLst/>
            </a:prstGeom>
          </p:spPr>
          <p:txBody>
            <a:bodyPr lIns="0" tIns="0" rIns="0" bIns="0" rtlCol="0" anchor="t">
              <a:spAutoFit/>
            </a:bodyPr>
            <a:lstStyle/>
            <a:p>
              <a:pPr algn="l">
                <a:lnSpc>
                  <a:spcPts val="3318"/>
                </a:lnSpc>
              </a:pPr>
              <a:r>
                <a:rPr lang="en-US" sz="2612">
                  <a:solidFill>
                    <a:srgbClr val="49495A"/>
                  </a:solidFill>
                  <a:latin typeface="Glacial Indifference"/>
                  <a:ea typeface="Glacial Indifference"/>
                  <a:cs typeface="Glacial Indifference"/>
                  <a:sym typeface="Glacial Indifference"/>
                </a:rPr>
                <a:t>Training Setup</a:t>
              </a:r>
            </a:p>
          </p:txBody>
        </p:sp>
        <p:sp>
          <p:nvSpPr>
            <p:cNvPr id="17" name="TextBox 17"/>
            <p:cNvSpPr txBox="1"/>
            <p:nvPr/>
          </p:nvSpPr>
          <p:spPr>
            <a:xfrm>
              <a:off x="994551" y="585425"/>
              <a:ext cx="11077444" cy="5482591"/>
            </a:xfrm>
            <a:prstGeom prst="rect">
              <a:avLst/>
            </a:prstGeom>
          </p:spPr>
          <p:txBody>
            <a:bodyPr lIns="0" tIns="0" rIns="0" bIns="0" rtlCol="0" anchor="t">
              <a:spAutoFit/>
            </a:bodyPr>
            <a:lstStyle/>
            <a:p>
              <a:pPr marL="328016" lvl="1" indent="-164008" algn="l">
                <a:lnSpc>
                  <a:spcPts val="4132"/>
                </a:lnSpc>
                <a:buFont typeface="Arial"/>
                <a:buChar char="•"/>
              </a:pPr>
              <a:r>
                <a:rPr lang="en-US" sz="2174" b="1">
                  <a:solidFill>
                    <a:srgbClr val="49495A"/>
                  </a:solidFill>
                  <a:latin typeface="Glacial Indifference Bold"/>
                  <a:ea typeface="Glacial Indifference Bold"/>
                  <a:cs typeface="Glacial Indifference Bold"/>
                  <a:sym typeface="Glacial Indifference Bold"/>
                </a:rPr>
                <a:t>Framework:</a:t>
              </a:r>
              <a:r>
                <a:rPr lang="en-US" sz="2174">
                  <a:solidFill>
                    <a:srgbClr val="49495A"/>
                  </a:solidFill>
                  <a:latin typeface="Glacial Indifference"/>
                  <a:ea typeface="Glacial Indifference"/>
                  <a:cs typeface="Glacial Indifference"/>
                  <a:sym typeface="Glacial Indifference"/>
                </a:rPr>
                <a:t> P</a:t>
              </a:r>
              <a:r>
                <a:rPr lang="en-US" sz="2174" u="none">
                  <a:solidFill>
                    <a:srgbClr val="49495A"/>
                  </a:solidFill>
                  <a:latin typeface="Glacial Indifference"/>
                  <a:ea typeface="Glacial Indifference"/>
                  <a:cs typeface="Glacial Indifference"/>
                  <a:sym typeface="Glacial Indifference"/>
                </a:rPr>
                <a:t>y</a:t>
              </a:r>
              <a:r>
                <a:rPr lang="en-US" sz="2174">
                  <a:solidFill>
                    <a:srgbClr val="49495A"/>
                  </a:solidFill>
                  <a:latin typeface="Glacial Indifference"/>
                  <a:ea typeface="Glacial Indifference"/>
                  <a:cs typeface="Glacial Indifference"/>
                  <a:sym typeface="Glacial Indifference"/>
                </a:rPr>
                <a:t>T</a:t>
              </a:r>
              <a:r>
                <a:rPr lang="en-US" sz="2174" u="none">
                  <a:solidFill>
                    <a:srgbClr val="49495A"/>
                  </a:solidFill>
                  <a:latin typeface="Glacial Indifference"/>
                  <a:ea typeface="Glacial Indifference"/>
                  <a:cs typeface="Glacial Indifference"/>
                  <a:sym typeface="Glacial Indifference"/>
                </a:rPr>
                <a:t>o</a:t>
              </a:r>
              <a:r>
                <a:rPr lang="en-US" sz="2174">
                  <a:solidFill>
                    <a:srgbClr val="49495A"/>
                  </a:solidFill>
                  <a:latin typeface="Glacial Indifference"/>
                  <a:ea typeface="Glacial Indifference"/>
                  <a:cs typeface="Glacial Indifference"/>
                  <a:sym typeface="Glacial Indifference"/>
                </a:rPr>
                <a:t>rch</a:t>
              </a:r>
            </a:p>
            <a:p>
              <a:pPr marL="327878" lvl="1" indent="-163939" algn="l">
                <a:lnSpc>
                  <a:spcPts val="4132"/>
                </a:lnSpc>
                <a:buFont typeface="Arial"/>
                <a:buChar char="•"/>
              </a:pPr>
              <a:r>
                <a:rPr lang="en-US" sz="2174" b="1">
                  <a:solidFill>
                    <a:srgbClr val="49495A"/>
                  </a:solidFill>
                  <a:latin typeface="Glacial Indifference Bold"/>
                  <a:ea typeface="Glacial Indifference Bold"/>
                  <a:cs typeface="Glacial Indifference Bold"/>
                  <a:sym typeface="Glacial Indifference Bold"/>
                </a:rPr>
                <a:t>Optimizer:</a:t>
              </a:r>
              <a:r>
                <a:rPr lang="en-US" sz="2174">
                  <a:solidFill>
                    <a:srgbClr val="49495A"/>
                  </a:solidFill>
                  <a:latin typeface="Glacial Indifference"/>
                  <a:ea typeface="Glacial Indifference"/>
                  <a:cs typeface="Glacial Indifference"/>
                  <a:sym typeface="Glacial Indifference"/>
                </a:rPr>
                <a:t> AdamW</a:t>
              </a:r>
            </a:p>
            <a:p>
              <a:pPr marL="327878" lvl="1" indent="-163939" algn="l">
                <a:lnSpc>
                  <a:spcPts val="4132"/>
                </a:lnSpc>
                <a:buFont typeface="Arial"/>
                <a:buChar char="•"/>
              </a:pPr>
              <a:r>
                <a:rPr lang="en-US" sz="2174" b="1">
                  <a:solidFill>
                    <a:srgbClr val="49495A"/>
                  </a:solidFill>
                  <a:latin typeface="Glacial Indifference Bold"/>
                  <a:ea typeface="Glacial Indifference Bold"/>
                  <a:cs typeface="Glacial Indifference Bold"/>
                  <a:sym typeface="Glacial Indifference Bold"/>
                </a:rPr>
                <a:t>Learning rates:</a:t>
              </a:r>
              <a:r>
                <a:rPr lang="en-US" sz="2174">
                  <a:solidFill>
                    <a:srgbClr val="49495A"/>
                  </a:solidFill>
                  <a:latin typeface="Glacial Indifference"/>
                  <a:ea typeface="Glacial Indifference"/>
                  <a:cs typeface="Glacial Indifference"/>
                  <a:sym typeface="Glacial Indifference"/>
                </a:rPr>
                <a:t> 5e-6 (backbone), 5e-5 (heads)</a:t>
              </a:r>
            </a:p>
            <a:p>
              <a:pPr marL="327878" lvl="1" indent="-163939" algn="l">
                <a:lnSpc>
                  <a:spcPts val="4132"/>
                </a:lnSpc>
                <a:buFont typeface="Arial"/>
                <a:buChar char="•"/>
              </a:pPr>
              <a:r>
                <a:rPr lang="en-US" sz="2174" b="1">
                  <a:solidFill>
                    <a:srgbClr val="49495A"/>
                  </a:solidFill>
                  <a:latin typeface="Glacial Indifference Bold"/>
                  <a:ea typeface="Glacial Indifference Bold"/>
                  <a:cs typeface="Glacial Indifference Bold"/>
                  <a:sym typeface="Glacial Indifference Bold"/>
                </a:rPr>
                <a:t>Batch size:</a:t>
              </a:r>
              <a:r>
                <a:rPr lang="en-US" sz="2174">
                  <a:solidFill>
                    <a:srgbClr val="49495A"/>
                  </a:solidFill>
                  <a:latin typeface="Glacial Indifference"/>
                  <a:ea typeface="Glacial Indifference"/>
                  <a:cs typeface="Glacial Indifference"/>
                  <a:sym typeface="Glacial Indifference"/>
                </a:rPr>
                <a:t> 32</a:t>
              </a:r>
            </a:p>
            <a:p>
              <a:pPr marL="327878" lvl="1" indent="-163939" algn="l">
                <a:lnSpc>
                  <a:spcPts val="4132"/>
                </a:lnSpc>
                <a:buFont typeface="Arial"/>
                <a:buChar char="•"/>
              </a:pPr>
              <a:r>
                <a:rPr lang="en-US" sz="2174" b="1">
                  <a:solidFill>
                    <a:srgbClr val="49495A"/>
                  </a:solidFill>
                  <a:latin typeface="Glacial Indifference Bold"/>
                  <a:ea typeface="Glacial Indifference Bold"/>
                  <a:cs typeface="Glacial Indifference Bold"/>
                  <a:sym typeface="Glacial Indifference Bold"/>
                </a:rPr>
                <a:t>Epochs:</a:t>
              </a:r>
              <a:r>
                <a:rPr lang="en-US" sz="2174">
                  <a:solidFill>
                    <a:srgbClr val="49495A"/>
                  </a:solidFill>
                  <a:latin typeface="Glacial Indifference"/>
                  <a:ea typeface="Glacial Indifference"/>
                  <a:cs typeface="Glacial Indifference"/>
                  <a:sym typeface="Glacial Indifference"/>
                </a:rPr>
                <a:t> 25</a:t>
              </a:r>
            </a:p>
            <a:p>
              <a:pPr marL="327878" lvl="1" indent="-163939" algn="l">
                <a:lnSpc>
                  <a:spcPts val="4132"/>
                </a:lnSpc>
                <a:buFont typeface="Arial"/>
                <a:buChar char="•"/>
              </a:pPr>
              <a:r>
                <a:rPr lang="en-US" sz="2174" b="1">
                  <a:solidFill>
                    <a:srgbClr val="49495A"/>
                  </a:solidFill>
                  <a:latin typeface="Glacial Indifference Bold"/>
                  <a:ea typeface="Glacial Indifference Bold"/>
                  <a:cs typeface="Glacial Indifference Bold"/>
                  <a:sym typeface="Glacial Indifference Bold"/>
                </a:rPr>
                <a:t>Loss:</a:t>
              </a:r>
              <a:r>
                <a:rPr lang="en-US" sz="2174">
                  <a:solidFill>
                    <a:srgbClr val="49495A"/>
                  </a:solidFill>
                  <a:latin typeface="Glacial Indifference"/>
                  <a:ea typeface="Glacial Indifference"/>
                  <a:cs typeface="Glacial Indifference"/>
                  <a:sym typeface="Glacial Indifference"/>
                </a:rPr>
                <a:t> MSE for angles + Cross-Entropy for pose class</a:t>
              </a:r>
            </a:p>
            <a:p>
              <a:pPr marL="327878" lvl="1" indent="-163939" algn="l">
                <a:lnSpc>
                  <a:spcPts val="4132"/>
                </a:lnSpc>
                <a:buFont typeface="Arial"/>
                <a:buChar char="•"/>
              </a:pPr>
              <a:r>
                <a:rPr lang="en-US" sz="2174" b="1">
                  <a:solidFill>
                    <a:srgbClr val="49495A"/>
                  </a:solidFill>
                  <a:latin typeface="Glacial Indifference Bold"/>
                  <a:ea typeface="Glacial Indifference Bold"/>
                  <a:cs typeface="Glacial Indifference Bold"/>
                  <a:sym typeface="Glacial Indifference Bold"/>
                </a:rPr>
                <a:t>Mixed precision:</a:t>
              </a:r>
              <a:r>
                <a:rPr lang="en-US" sz="2174">
                  <a:solidFill>
                    <a:srgbClr val="49495A"/>
                  </a:solidFill>
                  <a:latin typeface="Glacial Indifference"/>
                  <a:ea typeface="Glacial Indifference"/>
                  <a:cs typeface="Glacial Indifference"/>
                  <a:sym typeface="Glacial Indifference"/>
                </a:rPr>
                <a:t> Enabled</a:t>
              </a:r>
            </a:p>
            <a:p>
              <a:pPr marL="327878" lvl="1" indent="-163939" algn="l">
                <a:lnSpc>
                  <a:spcPts val="4132"/>
                </a:lnSpc>
                <a:buFont typeface="Arial"/>
                <a:buChar char="•"/>
              </a:pPr>
              <a:r>
                <a:rPr lang="en-US" sz="2174">
                  <a:solidFill>
                    <a:srgbClr val="49495A"/>
                  </a:solidFill>
                  <a:latin typeface="Glacial Indifference"/>
                  <a:ea typeface="Glacial Indifference"/>
                  <a:cs typeface="Glacial Indifference"/>
                  <a:sym typeface="Glacial Indifference"/>
                </a:rPr>
                <a:t>Weighted sampling and dynamic loss weighting for rare poses</a:t>
              </a:r>
            </a:p>
          </p:txBody>
        </p:sp>
        <p:grpSp>
          <p:nvGrpSpPr>
            <p:cNvPr id="18" name="Group 18"/>
            <p:cNvGrpSpPr/>
            <p:nvPr/>
          </p:nvGrpSpPr>
          <p:grpSpPr>
            <a:xfrm>
              <a:off x="0" y="0"/>
              <a:ext cx="850503" cy="850503"/>
              <a:chOff x="0" y="0"/>
              <a:chExt cx="850503" cy="850503"/>
            </a:xfrm>
          </p:grpSpPr>
          <p:sp>
            <p:nvSpPr>
              <p:cNvPr id="19" name="Freeform 19"/>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AE8F3"/>
              </a:solidFill>
            </p:spPr>
            <p:txBody>
              <a:bodyPr/>
              <a:lstStyle/>
              <a:p>
                <a:endParaRPr lang="en-US"/>
              </a:p>
            </p:txBody>
          </p:sp>
        </p:grpSp>
      </p:gr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845475" y="1009650"/>
            <a:ext cx="8419025" cy="971892"/>
          </a:xfrm>
          <a:prstGeom prst="rect">
            <a:avLst/>
          </a:prstGeom>
        </p:spPr>
        <p:txBody>
          <a:bodyPr lIns="0" tIns="0" rIns="0" bIns="0" rtlCol="0" anchor="t">
            <a:spAutoFit/>
          </a:bodyPr>
          <a:lstStyle/>
          <a:p>
            <a:pPr algn="l">
              <a:lnSpc>
                <a:spcPts val="7857"/>
              </a:lnSpc>
            </a:pPr>
            <a:r>
              <a:rPr lang="en-US" sz="6300" b="1" i="1">
                <a:solidFill>
                  <a:srgbClr val="2D3880"/>
                </a:solidFill>
                <a:latin typeface="Cormorant Garamond Bold Italics"/>
                <a:ea typeface="Cormorant Garamond Bold Italics"/>
                <a:cs typeface="Cormorant Garamond Bold Italics"/>
                <a:sym typeface="Cormorant Garamond Bold Italics"/>
              </a:rPr>
              <a:t>Gaze Pose Estimation Model</a:t>
            </a:r>
          </a:p>
        </p:txBody>
      </p:sp>
      <p:grpSp>
        <p:nvGrpSpPr>
          <p:cNvPr id="8" name="Group 8"/>
          <p:cNvGrpSpPr/>
          <p:nvPr/>
        </p:nvGrpSpPr>
        <p:grpSpPr>
          <a:xfrm>
            <a:off x="7845475" y="5567362"/>
            <a:ext cx="463154" cy="463154"/>
            <a:chOff x="0" y="0"/>
            <a:chExt cx="617538" cy="617538"/>
          </a:xfrm>
        </p:grpSpPr>
        <p:sp>
          <p:nvSpPr>
            <p:cNvPr id="9" name="Freeform 9"/>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txBody>
            <a:bodyPr/>
            <a:lstStyle/>
            <a:p>
              <a:endParaRPr lang="en-US"/>
            </a:p>
          </p:txBody>
        </p:sp>
      </p:gr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29</a:t>
            </a:r>
          </a:p>
        </p:txBody>
      </p:sp>
      <p:grpSp>
        <p:nvGrpSpPr>
          <p:cNvPr id="11" name="Group 11"/>
          <p:cNvGrpSpPr/>
          <p:nvPr/>
        </p:nvGrpSpPr>
        <p:grpSpPr>
          <a:xfrm>
            <a:off x="7845475" y="2232459"/>
            <a:ext cx="9459070" cy="5473916"/>
            <a:chOff x="0" y="0"/>
            <a:chExt cx="12612093" cy="7298555"/>
          </a:xfrm>
        </p:grpSpPr>
        <p:sp>
          <p:nvSpPr>
            <p:cNvPr id="12" name="TextBox 12"/>
            <p:cNvSpPr txBox="1"/>
            <p:nvPr/>
          </p:nvSpPr>
          <p:spPr>
            <a:xfrm>
              <a:off x="18058" y="-19050"/>
              <a:ext cx="11709217" cy="825286"/>
            </a:xfrm>
            <a:prstGeom prst="rect">
              <a:avLst/>
            </a:prstGeom>
          </p:spPr>
          <p:txBody>
            <a:bodyPr lIns="0" tIns="0" rIns="0" bIns="0" rtlCol="0" anchor="t">
              <a:spAutoFit/>
            </a:bodyPr>
            <a:lstStyle/>
            <a:p>
              <a:pPr algn="l">
                <a:lnSpc>
                  <a:spcPts val="4988"/>
                </a:lnSpc>
              </a:pPr>
              <a:r>
                <a:rPr lang="en-US" sz="3999" b="1" i="1">
                  <a:solidFill>
                    <a:srgbClr val="403CCF"/>
                  </a:solidFill>
                  <a:latin typeface="Cormorant Garamond Bold Italics"/>
                  <a:ea typeface="Cormorant Garamond Bold Italics"/>
                  <a:cs typeface="Cormorant Garamond Bold Italics"/>
                  <a:sym typeface="Cormorant Garamond Bold Italics"/>
                </a:rPr>
                <a:t>Why Build This Model?</a:t>
              </a:r>
            </a:p>
          </p:txBody>
        </p:sp>
        <p:grpSp>
          <p:nvGrpSpPr>
            <p:cNvPr id="13" name="Group 13"/>
            <p:cNvGrpSpPr/>
            <p:nvPr/>
          </p:nvGrpSpPr>
          <p:grpSpPr>
            <a:xfrm>
              <a:off x="18058" y="1284013"/>
              <a:ext cx="850503" cy="850503"/>
              <a:chOff x="0" y="0"/>
              <a:chExt cx="850503" cy="850503"/>
            </a:xfrm>
          </p:grpSpPr>
          <p:sp>
            <p:nvSpPr>
              <p:cNvPr id="14" name="Freeform 14"/>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AE8F3"/>
              </a:solidFill>
            </p:spPr>
            <p:txBody>
              <a:bodyPr/>
              <a:lstStyle/>
              <a:p>
                <a:endParaRPr lang="en-US"/>
              </a:p>
            </p:txBody>
          </p:sp>
        </p:grpSp>
        <p:sp>
          <p:nvSpPr>
            <p:cNvPr id="15" name="TextBox 15"/>
            <p:cNvSpPr txBox="1"/>
            <p:nvPr/>
          </p:nvSpPr>
          <p:spPr>
            <a:xfrm>
              <a:off x="1197967" y="1413354"/>
              <a:ext cx="11365508" cy="582295"/>
            </a:xfrm>
            <a:prstGeom prst="rect">
              <a:avLst/>
            </a:prstGeom>
          </p:spPr>
          <p:txBody>
            <a:bodyPr lIns="0" tIns="0" rIns="0" bIns="0" rtlCol="0" anchor="t">
              <a:spAutoFit/>
            </a:bodyPr>
            <a:lstStyle/>
            <a:p>
              <a:pPr algn="l">
                <a:lnSpc>
                  <a:spcPts val="3562"/>
                </a:lnSpc>
              </a:pPr>
              <a:r>
                <a:rPr lang="en-US" sz="2850">
                  <a:solidFill>
                    <a:srgbClr val="49495A"/>
                  </a:solidFill>
                  <a:latin typeface="Glacial Indifference"/>
                  <a:ea typeface="Glacial Indifference"/>
                  <a:cs typeface="Glacial Indifference"/>
                  <a:sym typeface="Glacial Indifference"/>
                </a:rPr>
                <a:t>Detect eye movements that may indicate cheating.</a:t>
              </a:r>
            </a:p>
          </p:txBody>
        </p:sp>
        <p:grpSp>
          <p:nvGrpSpPr>
            <p:cNvPr id="16" name="Group 16"/>
            <p:cNvGrpSpPr/>
            <p:nvPr/>
          </p:nvGrpSpPr>
          <p:grpSpPr>
            <a:xfrm>
              <a:off x="18058" y="3350938"/>
              <a:ext cx="850503" cy="850503"/>
              <a:chOff x="0" y="0"/>
              <a:chExt cx="850503" cy="850503"/>
            </a:xfrm>
          </p:grpSpPr>
          <p:sp>
            <p:nvSpPr>
              <p:cNvPr id="17" name="Freeform 17"/>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AE8F3"/>
              </a:solidFill>
            </p:spPr>
            <p:txBody>
              <a:bodyPr/>
              <a:lstStyle/>
              <a:p>
                <a:endParaRPr lang="en-US"/>
              </a:p>
            </p:txBody>
          </p:sp>
        </p:grpSp>
        <p:sp>
          <p:nvSpPr>
            <p:cNvPr id="18" name="TextBox 18"/>
            <p:cNvSpPr txBox="1"/>
            <p:nvPr/>
          </p:nvSpPr>
          <p:spPr>
            <a:xfrm>
              <a:off x="1197967" y="3331888"/>
              <a:ext cx="6531372" cy="567267"/>
            </a:xfrm>
            <a:prstGeom prst="rect">
              <a:avLst/>
            </a:prstGeom>
          </p:spPr>
          <p:txBody>
            <a:bodyPr lIns="0" tIns="0" rIns="0" bIns="0" rtlCol="0" anchor="t">
              <a:spAutoFit/>
            </a:bodyPr>
            <a:lstStyle/>
            <a:p>
              <a:pPr algn="l">
                <a:lnSpc>
                  <a:spcPts val="3437"/>
                </a:lnSpc>
              </a:pPr>
              <a:r>
                <a:rPr lang="en-US" sz="2750">
                  <a:solidFill>
                    <a:srgbClr val="49495A"/>
                  </a:solidFill>
                  <a:latin typeface="Glacial Indifference"/>
                  <a:ea typeface="Glacial Indifference"/>
                  <a:cs typeface="Glacial Indifference"/>
                  <a:sym typeface="Glacial Indifference"/>
                </a:rPr>
                <a:t>Monitor if the examinee is:</a:t>
              </a:r>
            </a:p>
          </p:txBody>
        </p:sp>
        <p:sp>
          <p:nvSpPr>
            <p:cNvPr id="19" name="TextBox 19"/>
            <p:cNvSpPr txBox="1"/>
            <p:nvPr/>
          </p:nvSpPr>
          <p:spPr>
            <a:xfrm>
              <a:off x="1231305" y="4090614"/>
              <a:ext cx="11365508" cy="533400"/>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49495A"/>
                  </a:solidFill>
                  <a:latin typeface="Glacial Indifference"/>
                  <a:ea typeface="Glacial Indifference"/>
                  <a:cs typeface="Glacial Indifference"/>
                  <a:sym typeface="Glacial Indifference"/>
                </a:rPr>
                <a:t>Looking at unauthorized devices or materials.</a:t>
              </a:r>
            </a:p>
          </p:txBody>
        </p:sp>
        <p:sp>
          <p:nvSpPr>
            <p:cNvPr id="20" name="TextBox 20"/>
            <p:cNvSpPr txBox="1"/>
            <p:nvPr/>
          </p:nvSpPr>
          <p:spPr>
            <a:xfrm>
              <a:off x="1246585" y="4695452"/>
              <a:ext cx="11365508" cy="533400"/>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49495A"/>
                  </a:solidFill>
                  <a:latin typeface="Glacial Indifference"/>
                  <a:ea typeface="Glacial Indifference"/>
                  <a:cs typeface="Glacial Indifference"/>
                  <a:sym typeface="Glacial Indifference"/>
                </a:rPr>
                <a:t>Frequently glancing away from the screen.</a:t>
              </a:r>
            </a:p>
          </p:txBody>
        </p:sp>
        <p:grpSp>
          <p:nvGrpSpPr>
            <p:cNvPr id="21" name="Group 21"/>
            <p:cNvGrpSpPr/>
            <p:nvPr/>
          </p:nvGrpSpPr>
          <p:grpSpPr>
            <a:xfrm>
              <a:off x="0" y="6448052"/>
              <a:ext cx="850503" cy="850503"/>
              <a:chOff x="0" y="0"/>
              <a:chExt cx="850503" cy="850503"/>
            </a:xfrm>
          </p:grpSpPr>
          <p:sp>
            <p:nvSpPr>
              <p:cNvPr id="22" name="Freeform 22"/>
              <p:cNvSpPr/>
              <p:nvPr/>
            </p:nvSpPr>
            <p:spPr>
              <a:xfrm>
                <a:off x="0" y="0"/>
                <a:ext cx="850392" cy="850519"/>
              </a:xfrm>
              <a:custGeom>
                <a:avLst/>
                <a:gdLst/>
                <a:ahLst/>
                <a:cxnLst/>
                <a:rect l="l" t="t" r="r" b="b"/>
                <a:pathLst>
                  <a:path w="850392" h="850519">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AE8F3"/>
              </a:solidFill>
            </p:spPr>
            <p:txBody>
              <a:bodyPr/>
              <a:lstStyle/>
              <a:p>
                <a:endParaRPr lang="en-US"/>
              </a:p>
            </p:txBody>
          </p:sp>
        </p:grpSp>
        <p:sp>
          <p:nvSpPr>
            <p:cNvPr id="23" name="TextBox 23"/>
            <p:cNvSpPr txBox="1"/>
            <p:nvPr/>
          </p:nvSpPr>
          <p:spPr>
            <a:xfrm>
              <a:off x="1228527" y="6580145"/>
              <a:ext cx="11334948" cy="567267"/>
            </a:xfrm>
            <a:prstGeom prst="rect">
              <a:avLst/>
            </a:prstGeom>
          </p:spPr>
          <p:txBody>
            <a:bodyPr lIns="0" tIns="0" rIns="0" bIns="0" rtlCol="0" anchor="t">
              <a:spAutoFit/>
            </a:bodyPr>
            <a:lstStyle/>
            <a:p>
              <a:pPr algn="l">
                <a:lnSpc>
                  <a:spcPts val="3437"/>
                </a:lnSpc>
              </a:pPr>
              <a:r>
                <a:rPr lang="en-US" sz="2750">
                  <a:solidFill>
                    <a:srgbClr val="49495A"/>
                  </a:solidFill>
                  <a:latin typeface="Glacial Indifference"/>
                  <a:ea typeface="Glacial Indifference"/>
                  <a:cs typeface="Glacial Indifference"/>
                  <a:sym typeface="Glacial Indifference"/>
                </a:rPr>
                <a:t>Provide non-intrusive, automated surveillance.</a:t>
              </a:r>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10470" y="0"/>
            <a:ext cx="9377530" cy="10287000"/>
            <a:chOff x="0" y="0"/>
            <a:chExt cx="12503373" cy="13716000"/>
          </a:xfrm>
        </p:grpSpPr>
        <p:pic>
          <p:nvPicPr>
            <p:cNvPr id="3" name="Picture 3"/>
            <p:cNvPicPr>
              <a:picLocks noChangeAspect="1"/>
            </p:cNvPicPr>
            <p:nvPr/>
          </p:nvPicPr>
          <p:blipFill>
            <a:blip r:embed="rId2"/>
            <a:srcRect t="7417" b="7417"/>
            <a:stretch>
              <a:fillRect/>
            </a:stretch>
          </p:blipFill>
          <p:spPr>
            <a:xfrm>
              <a:off x="0" y="0"/>
              <a:ext cx="12503373" cy="13716000"/>
            </a:xfrm>
            <a:prstGeom prst="rect">
              <a:avLst/>
            </a:prstGeom>
          </p:spPr>
        </p:pic>
      </p:grpSp>
      <p:sp>
        <p:nvSpPr>
          <p:cNvPr id="4" name="TextBox 4"/>
          <p:cNvSpPr txBox="1"/>
          <p:nvPr/>
        </p:nvSpPr>
        <p:spPr>
          <a:xfrm>
            <a:off x="1028700" y="990600"/>
            <a:ext cx="5520700" cy="1135380"/>
          </a:xfrm>
          <a:prstGeom prst="rect">
            <a:avLst/>
          </a:prstGeom>
        </p:spPr>
        <p:txBody>
          <a:bodyPr lIns="0" tIns="0" rIns="0" bIns="0" rtlCol="0" anchor="t">
            <a:spAutoFit/>
          </a:bodyPr>
          <a:lstStyle/>
          <a:p>
            <a:pPr marL="0" lvl="0" indent="0" algn="l">
              <a:lnSpc>
                <a:spcPts val="9000"/>
              </a:lnSpc>
            </a:pPr>
            <a:r>
              <a:rPr lang="en-US" sz="7200" b="1" i="1">
                <a:solidFill>
                  <a:srgbClr val="2D3880"/>
                </a:solidFill>
                <a:latin typeface="Cormorant Garamond Bold Italics"/>
                <a:ea typeface="Cormorant Garamond Bold Italics"/>
                <a:cs typeface="Cormorant Garamond Bold Italics"/>
                <a:sym typeface="Cormorant Garamond Bold Italics"/>
              </a:rPr>
              <a:t>Abstract</a:t>
            </a:r>
          </a:p>
        </p:txBody>
      </p:sp>
      <p:sp>
        <p:nvSpPr>
          <p:cNvPr id="5" name="TextBox 5"/>
          <p:cNvSpPr txBox="1"/>
          <p:nvPr/>
        </p:nvSpPr>
        <p:spPr>
          <a:xfrm>
            <a:off x="1028700" y="2330767"/>
            <a:ext cx="7114797" cy="7165341"/>
          </a:xfrm>
          <a:prstGeom prst="rect">
            <a:avLst/>
          </a:prstGeom>
        </p:spPr>
        <p:txBody>
          <a:bodyPr lIns="0" tIns="0" rIns="0" bIns="0" rtlCol="0" anchor="t">
            <a:spAutoFit/>
          </a:bodyPr>
          <a:lstStyle/>
          <a:p>
            <a:pPr marL="561339" lvl="1" indent="-280669" algn="l">
              <a:lnSpc>
                <a:spcPts val="5199"/>
              </a:lnSpc>
              <a:buFont typeface="Arial"/>
              <a:buChar char="•"/>
            </a:pPr>
            <a:r>
              <a:rPr lang="en-US" sz="2599" spc="83">
                <a:solidFill>
                  <a:srgbClr val="2D3880"/>
                </a:solidFill>
                <a:latin typeface="Glacial Indifference"/>
                <a:ea typeface="Glacial Indifference"/>
                <a:cs typeface="Glacial Indifference"/>
                <a:sym typeface="Glacial Indifference"/>
              </a:rPr>
              <a:t>EduGuard is a smart e-learning monitoring and management system.</a:t>
            </a:r>
          </a:p>
          <a:p>
            <a:pPr marL="561339" lvl="1" indent="-280669" algn="l">
              <a:lnSpc>
                <a:spcPts val="5199"/>
              </a:lnSpc>
              <a:buFont typeface="Arial"/>
              <a:buChar char="•"/>
            </a:pPr>
            <a:r>
              <a:rPr lang="en-US" sz="2599" spc="83">
                <a:solidFill>
                  <a:srgbClr val="2D3880"/>
                </a:solidFill>
                <a:latin typeface="Glacial Indifference"/>
                <a:ea typeface="Glacial Indifference"/>
                <a:cs typeface="Glacial Indifference"/>
                <a:sym typeface="Glacial Indifference"/>
              </a:rPr>
              <a:t>Solves online exam cheating with real-time AI-based proctoring.</a:t>
            </a:r>
          </a:p>
          <a:p>
            <a:pPr marL="561339" lvl="1" indent="-280669" algn="l">
              <a:lnSpc>
                <a:spcPts val="5199"/>
              </a:lnSpc>
              <a:buFont typeface="Arial"/>
              <a:buChar char="•"/>
            </a:pPr>
            <a:r>
              <a:rPr lang="en-US" sz="2599" spc="83">
                <a:solidFill>
                  <a:srgbClr val="2D3880"/>
                </a:solidFill>
                <a:latin typeface="Glacial Indifference"/>
                <a:ea typeface="Glacial Indifference"/>
                <a:cs typeface="Glacial Indifference"/>
                <a:sym typeface="Glacial Indifference"/>
              </a:rPr>
              <a:t>Uses face recognition, face detection, object detection, head pose, and eye tracking.</a:t>
            </a:r>
          </a:p>
          <a:p>
            <a:pPr marL="561339" lvl="1" indent="-280669" algn="l">
              <a:lnSpc>
                <a:spcPts val="5199"/>
              </a:lnSpc>
              <a:buFont typeface="Arial"/>
              <a:buChar char="•"/>
            </a:pPr>
            <a:r>
              <a:rPr lang="en-US" sz="2599" spc="83">
                <a:solidFill>
                  <a:srgbClr val="2D3880"/>
                </a:solidFill>
                <a:latin typeface="Glacial Indifference"/>
                <a:ea typeface="Glacial Indifference"/>
                <a:cs typeface="Glacial Indifference"/>
                <a:sym typeface="Glacial Indifference"/>
              </a:rPr>
              <a:t>Built using React.js, Laravel (PHP), FastAPI, MySQL, TensorFlow, and OpenCV.</a:t>
            </a:r>
          </a:p>
          <a:p>
            <a:pPr marL="561339" lvl="1" indent="-280669" algn="l">
              <a:lnSpc>
                <a:spcPts val="5199"/>
              </a:lnSpc>
              <a:buFont typeface="Arial"/>
              <a:buChar char="•"/>
            </a:pPr>
            <a:r>
              <a:rPr lang="en-US" sz="2599" spc="83">
                <a:solidFill>
                  <a:srgbClr val="2D3880"/>
                </a:solidFill>
                <a:latin typeface="Glacial Indifference"/>
                <a:ea typeface="Glacial Indifference"/>
                <a:cs typeface="Glacial Indifference"/>
                <a:sym typeface="Glacial Indifference"/>
              </a:rPr>
              <a:t>Ensures fairness, academic integrity, and offers full LMS functionality.</a:t>
            </a: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Canva Sans"/>
                <a:ea typeface="Canva Sans"/>
                <a:cs typeface="Canva Sans"/>
                <a:sym typeface="Canva Sans"/>
              </a:rPr>
              <a:t>3</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TextBox 6"/>
          <p:cNvSpPr txBox="1"/>
          <p:nvPr/>
        </p:nvSpPr>
        <p:spPr>
          <a:xfrm>
            <a:off x="5490865" y="1009650"/>
            <a:ext cx="7877472" cy="976353"/>
          </a:xfrm>
          <a:prstGeom prst="rect">
            <a:avLst/>
          </a:prstGeom>
        </p:spPr>
        <p:txBody>
          <a:bodyPr lIns="0" tIns="0" rIns="0" bIns="0" rtlCol="0" anchor="t">
            <a:spAutoFit/>
          </a:bodyPr>
          <a:lstStyle/>
          <a:p>
            <a:pPr algn="l">
              <a:lnSpc>
                <a:spcPts val="7897"/>
              </a:lnSpc>
            </a:pPr>
            <a:r>
              <a:rPr lang="en-US" sz="6300" b="1" i="1">
                <a:solidFill>
                  <a:srgbClr val="2D3880"/>
                </a:solidFill>
                <a:latin typeface="Cormorant Garamond Bold Italics"/>
                <a:ea typeface="Cormorant Garamond Bold Italics"/>
                <a:cs typeface="Cormorant Garamond Bold Italics"/>
                <a:sym typeface="Cormorant Garamond Bold Italics"/>
              </a:rPr>
              <a:t>Dataset &amp; Preprocessing</a:t>
            </a:r>
          </a:p>
        </p:txBody>
      </p:sp>
      <p:grpSp>
        <p:nvGrpSpPr>
          <p:cNvPr id="7" name="Group 7"/>
          <p:cNvGrpSpPr/>
          <p:nvPr/>
        </p:nvGrpSpPr>
        <p:grpSpPr>
          <a:xfrm>
            <a:off x="1512416" y="2601187"/>
            <a:ext cx="8813255" cy="5837782"/>
            <a:chOff x="0" y="0"/>
            <a:chExt cx="11751007" cy="7783709"/>
          </a:xfrm>
        </p:grpSpPr>
        <p:sp>
          <p:nvSpPr>
            <p:cNvPr id="8" name="TextBox 8"/>
            <p:cNvSpPr txBox="1"/>
            <p:nvPr/>
          </p:nvSpPr>
          <p:spPr>
            <a:xfrm>
              <a:off x="0" y="-19050"/>
              <a:ext cx="3178595" cy="430651"/>
            </a:xfrm>
            <a:prstGeom prst="rect">
              <a:avLst/>
            </a:prstGeom>
          </p:spPr>
          <p:txBody>
            <a:bodyPr lIns="0" tIns="0" rIns="0" bIns="0" rtlCol="0" anchor="t">
              <a:spAutoFit/>
            </a:bodyPr>
            <a:lstStyle/>
            <a:p>
              <a:pPr algn="l">
                <a:lnSpc>
                  <a:spcPts val="2624"/>
                </a:lnSpc>
              </a:pPr>
              <a:r>
                <a:rPr lang="en-US" sz="2087">
                  <a:solidFill>
                    <a:srgbClr val="403CCF"/>
                  </a:solidFill>
                  <a:latin typeface="Glacial Indifference"/>
                  <a:ea typeface="Glacial Indifference"/>
                  <a:cs typeface="Glacial Indifference"/>
                  <a:sym typeface="Glacial Indifference"/>
                </a:rPr>
                <a:t>Source</a:t>
              </a:r>
            </a:p>
          </p:txBody>
        </p:sp>
        <p:sp>
          <p:nvSpPr>
            <p:cNvPr id="9" name="TextBox 9"/>
            <p:cNvSpPr txBox="1"/>
            <p:nvPr/>
          </p:nvSpPr>
          <p:spPr>
            <a:xfrm>
              <a:off x="236483" y="499237"/>
              <a:ext cx="8847912" cy="443956"/>
            </a:xfrm>
            <a:prstGeom prst="rect">
              <a:avLst/>
            </a:prstGeom>
          </p:spPr>
          <p:txBody>
            <a:bodyPr lIns="0" tIns="0" rIns="0" bIns="0" rtlCol="0" anchor="t">
              <a:spAutoFit/>
            </a:bodyPr>
            <a:lstStyle/>
            <a:p>
              <a:pPr algn="l">
                <a:lnSpc>
                  <a:spcPts val="2973"/>
                </a:lnSpc>
              </a:pPr>
              <a:r>
                <a:rPr lang="en-US" sz="1850">
                  <a:solidFill>
                    <a:srgbClr val="49495A"/>
                  </a:solidFill>
                  <a:latin typeface="Glacial Indifference"/>
                  <a:ea typeface="Glacial Indifference"/>
                  <a:cs typeface="Glacial Indifference"/>
                  <a:sym typeface="Glacial Indifference"/>
                </a:rPr>
                <a:t>SynthEyes synthetic dataset</a:t>
              </a:r>
            </a:p>
          </p:txBody>
        </p:sp>
        <p:sp>
          <p:nvSpPr>
            <p:cNvPr id="10" name="TextBox 10"/>
            <p:cNvSpPr txBox="1"/>
            <p:nvPr/>
          </p:nvSpPr>
          <p:spPr>
            <a:xfrm>
              <a:off x="0" y="1228067"/>
              <a:ext cx="3178595" cy="430651"/>
            </a:xfrm>
            <a:prstGeom prst="rect">
              <a:avLst/>
            </a:prstGeom>
          </p:spPr>
          <p:txBody>
            <a:bodyPr lIns="0" tIns="0" rIns="0" bIns="0" rtlCol="0" anchor="t">
              <a:spAutoFit/>
            </a:bodyPr>
            <a:lstStyle/>
            <a:p>
              <a:pPr algn="l">
                <a:lnSpc>
                  <a:spcPts val="2624"/>
                </a:lnSpc>
              </a:pPr>
              <a:r>
                <a:rPr lang="en-US" sz="2087">
                  <a:solidFill>
                    <a:srgbClr val="403CCF"/>
                  </a:solidFill>
                  <a:latin typeface="Glacial Indifference"/>
                  <a:ea typeface="Glacial Indifference"/>
                  <a:cs typeface="Glacial Indifference"/>
                  <a:sym typeface="Glacial Indifference"/>
                </a:rPr>
                <a:t>Samples</a:t>
              </a:r>
            </a:p>
          </p:txBody>
        </p:sp>
        <p:sp>
          <p:nvSpPr>
            <p:cNvPr id="11" name="TextBox 11"/>
            <p:cNvSpPr txBox="1"/>
            <p:nvPr/>
          </p:nvSpPr>
          <p:spPr>
            <a:xfrm>
              <a:off x="236483" y="1747618"/>
              <a:ext cx="8847912" cy="443956"/>
            </a:xfrm>
            <a:prstGeom prst="rect">
              <a:avLst/>
            </a:prstGeom>
          </p:spPr>
          <p:txBody>
            <a:bodyPr lIns="0" tIns="0" rIns="0" bIns="0" rtlCol="0" anchor="t">
              <a:spAutoFit/>
            </a:bodyPr>
            <a:lstStyle/>
            <a:p>
              <a:pPr algn="l">
                <a:lnSpc>
                  <a:spcPts val="2973"/>
                </a:lnSpc>
              </a:pPr>
              <a:r>
                <a:rPr lang="en-US" sz="1850">
                  <a:solidFill>
                    <a:srgbClr val="49495A"/>
                  </a:solidFill>
                  <a:latin typeface="Glacial Indifference"/>
                  <a:ea typeface="Glacial Indifference"/>
                  <a:cs typeface="Glacial Indifference"/>
                  <a:sym typeface="Glacial Indifference"/>
                </a:rPr>
                <a:t>11,382</a:t>
              </a:r>
            </a:p>
          </p:txBody>
        </p:sp>
        <p:sp>
          <p:nvSpPr>
            <p:cNvPr id="12" name="TextBox 12"/>
            <p:cNvSpPr txBox="1"/>
            <p:nvPr/>
          </p:nvSpPr>
          <p:spPr>
            <a:xfrm>
              <a:off x="0" y="2477324"/>
              <a:ext cx="3178595" cy="430651"/>
            </a:xfrm>
            <a:prstGeom prst="rect">
              <a:avLst/>
            </a:prstGeom>
          </p:spPr>
          <p:txBody>
            <a:bodyPr lIns="0" tIns="0" rIns="0" bIns="0" rtlCol="0" anchor="t">
              <a:spAutoFit/>
            </a:bodyPr>
            <a:lstStyle/>
            <a:p>
              <a:pPr algn="l">
                <a:lnSpc>
                  <a:spcPts val="2624"/>
                </a:lnSpc>
              </a:pPr>
              <a:r>
                <a:rPr lang="en-US" sz="2087">
                  <a:solidFill>
                    <a:srgbClr val="403CCF"/>
                  </a:solidFill>
                  <a:latin typeface="Glacial Indifference"/>
                  <a:ea typeface="Glacial Indifference"/>
                  <a:cs typeface="Glacial Indifference"/>
                  <a:sym typeface="Glacial Indifference"/>
                </a:rPr>
                <a:t>Yaw range</a:t>
              </a:r>
            </a:p>
          </p:txBody>
        </p:sp>
        <p:sp>
          <p:nvSpPr>
            <p:cNvPr id="13" name="TextBox 13"/>
            <p:cNvSpPr txBox="1"/>
            <p:nvPr/>
          </p:nvSpPr>
          <p:spPr>
            <a:xfrm>
              <a:off x="236483" y="2996874"/>
              <a:ext cx="8847912" cy="443956"/>
            </a:xfrm>
            <a:prstGeom prst="rect">
              <a:avLst/>
            </a:prstGeom>
          </p:spPr>
          <p:txBody>
            <a:bodyPr lIns="0" tIns="0" rIns="0" bIns="0" rtlCol="0" anchor="t">
              <a:spAutoFit/>
            </a:bodyPr>
            <a:lstStyle/>
            <a:p>
              <a:pPr algn="l">
                <a:lnSpc>
                  <a:spcPts val="2973"/>
                </a:lnSpc>
              </a:pPr>
              <a:r>
                <a:rPr lang="en-US" sz="1850">
                  <a:solidFill>
                    <a:srgbClr val="49495A"/>
                  </a:solidFill>
                  <a:latin typeface="Glacial Indifference"/>
                  <a:ea typeface="Glacial Indifference"/>
                  <a:cs typeface="Glacial Indifference"/>
                  <a:sym typeface="Glacial Indifference"/>
                </a:rPr>
                <a:t>±180°</a:t>
              </a:r>
            </a:p>
          </p:txBody>
        </p:sp>
        <p:sp>
          <p:nvSpPr>
            <p:cNvPr id="14" name="TextBox 14"/>
            <p:cNvSpPr txBox="1"/>
            <p:nvPr/>
          </p:nvSpPr>
          <p:spPr>
            <a:xfrm>
              <a:off x="0" y="3726580"/>
              <a:ext cx="3178595" cy="430651"/>
            </a:xfrm>
            <a:prstGeom prst="rect">
              <a:avLst/>
            </a:prstGeom>
          </p:spPr>
          <p:txBody>
            <a:bodyPr lIns="0" tIns="0" rIns="0" bIns="0" rtlCol="0" anchor="t">
              <a:spAutoFit/>
            </a:bodyPr>
            <a:lstStyle/>
            <a:p>
              <a:pPr algn="l">
                <a:lnSpc>
                  <a:spcPts val="2624"/>
                </a:lnSpc>
              </a:pPr>
              <a:r>
                <a:rPr lang="en-US" sz="2087">
                  <a:solidFill>
                    <a:srgbClr val="403CCF"/>
                  </a:solidFill>
                  <a:latin typeface="Glacial Indifference"/>
                  <a:ea typeface="Glacial Indifference"/>
                  <a:cs typeface="Glacial Indifference"/>
                  <a:sym typeface="Glacial Indifference"/>
                </a:rPr>
                <a:t>Pitch range</a:t>
              </a:r>
            </a:p>
          </p:txBody>
        </p:sp>
        <p:sp>
          <p:nvSpPr>
            <p:cNvPr id="15" name="TextBox 15"/>
            <p:cNvSpPr txBox="1"/>
            <p:nvPr/>
          </p:nvSpPr>
          <p:spPr>
            <a:xfrm>
              <a:off x="236483" y="4246131"/>
              <a:ext cx="8847912" cy="443956"/>
            </a:xfrm>
            <a:prstGeom prst="rect">
              <a:avLst/>
            </a:prstGeom>
          </p:spPr>
          <p:txBody>
            <a:bodyPr lIns="0" tIns="0" rIns="0" bIns="0" rtlCol="0" anchor="t">
              <a:spAutoFit/>
            </a:bodyPr>
            <a:lstStyle/>
            <a:p>
              <a:pPr algn="l">
                <a:lnSpc>
                  <a:spcPts val="2973"/>
                </a:lnSpc>
              </a:pPr>
              <a:r>
                <a:rPr lang="en-US" sz="1850">
                  <a:solidFill>
                    <a:srgbClr val="49495A"/>
                  </a:solidFill>
                  <a:latin typeface="Glacial Indifference"/>
                  <a:ea typeface="Glacial Indifference"/>
                  <a:cs typeface="Glacial Indifference"/>
                  <a:sym typeface="Glacial Indifference"/>
                </a:rPr>
                <a:t>±50°</a:t>
              </a:r>
            </a:p>
          </p:txBody>
        </p:sp>
        <p:sp>
          <p:nvSpPr>
            <p:cNvPr id="16" name="TextBox 16"/>
            <p:cNvSpPr txBox="1"/>
            <p:nvPr/>
          </p:nvSpPr>
          <p:spPr>
            <a:xfrm>
              <a:off x="0" y="4975836"/>
              <a:ext cx="2089897" cy="430651"/>
            </a:xfrm>
            <a:prstGeom prst="rect">
              <a:avLst/>
            </a:prstGeom>
          </p:spPr>
          <p:txBody>
            <a:bodyPr lIns="0" tIns="0" rIns="0" bIns="0" rtlCol="0" anchor="t">
              <a:spAutoFit/>
            </a:bodyPr>
            <a:lstStyle/>
            <a:p>
              <a:pPr algn="l">
                <a:lnSpc>
                  <a:spcPts val="2624"/>
                </a:lnSpc>
              </a:pPr>
              <a:r>
                <a:rPr lang="en-US" sz="2087">
                  <a:solidFill>
                    <a:srgbClr val="403CCF"/>
                  </a:solidFill>
                  <a:latin typeface="Glacial Indifference"/>
                  <a:ea typeface="Glacial Indifference"/>
                  <a:cs typeface="Glacial Indifference"/>
                  <a:sym typeface="Glacial Indifference"/>
                </a:rPr>
                <a:t>Processing</a:t>
              </a:r>
            </a:p>
          </p:txBody>
        </p:sp>
        <p:sp>
          <p:nvSpPr>
            <p:cNvPr id="17" name="TextBox 17"/>
            <p:cNvSpPr txBox="1"/>
            <p:nvPr/>
          </p:nvSpPr>
          <p:spPr>
            <a:xfrm>
              <a:off x="0" y="5498956"/>
              <a:ext cx="5817421" cy="443956"/>
            </a:xfrm>
            <a:prstGeom prst="rect">
              <a:avLst/>
            </a:prstGeom>
          </p:spPr>
          <p:txBody>
            <a:bodyPr lIns="0" tIns="0" rIns="0" bIns="0" rtlCol="0" anchor="t">
              <a:spAutoFit/>
            </a:bodyPr>
            <a:lstStyle/>
            <a:p>
              <a:pPr marL="279004" lvl="1" indent="-139502" algn="l">
                <a:lnSpc>
                  <a:spcPts val="2973"/>
                </a:lnSpc>
                <a:buFont typeface="Arial"/>
                <a:buChar char="•"/>
              </a:pPr>
              <a:r>
                <a:rPr lang="en-US" sz="1850">
                  <a:solidFill>
                    <a:srgbClr val="49495A"/>
                  </a:solidFill>
                  <a:latin typeface="Glacial Indifference"/>
                  <a:ea typeface="Glacial Indifference"/>
                  <a:cs typeface="Glacial Indifference"/>
                  <a:sym typeface="Glacial Indifference"/>
                </a:rPr>
                <a:t>Resized to 224×224</a:t>
              </a:r>
            </a:p>
          </p:txBody>
        </p:sp>
        <p:sp>
          <p:nvSpPr>
            <p:cNvPr id="18" name="TextBox 18"/>
            <p:cNvSpPr txBox="1"/>
            <p:nvPr/>
          </p:nvSpPr>
          <p:spPr>
            <a:xfrm>
              <a:off x="0" y="5972279"/>
              <a:ext cx="5817421" cy="443956"/>
            </a:xfrm>
            <a:prstGeom prst="rect">
              <a:avLst/>
            </a:prstGeom>
          </p:spPr>
          <p:txBody>
            <a:bodyPr lIns="0" tIns="0" rIns="0" bIns="0" rtlCol="0" anchor="t">
              <a:spAutoFit/>
            </a:bodyPr>
            <a:lstStyle/>
            <a:p>
              <a:pPr marL="279004" lvl="1" indent="-139502" algn="l">
                <a:lnSpc>
                  <a:spcPts val="2973"/>
                </a:lnSpc>
                <a:buFont typeface="Arial"/>
                <a:buChar char="•"/>
              </a:pPr>
              <a:r>
                <a:rPr lang="en-US" sz="1850">
                  <a:solidFill>
                    <a:srgbClr val="49495A"/>
                  </a:solidFill>
                  <a:latin typeface="Glacial Indifference"/>
                  <a:ea typeface="Glacial Indifference"/>
                  <a:cs typeface="Glacial Indifference"/>
                  <a:sym typeface="Glacial Indifference"/>
                </a:rPr>
                <a:t>Normalized using ImageNet stats</a:t>
              </a:r>
            </a:p>
          </p:txBody>
        </p:sp>
        <p:sp>
          <p:nvSpPr>
            <p:cNvPr id="19" name="TextBox 19"/>
            <p:cNvSpPr txBox="1"/>
            <p:nvPr/>
          </p:nvSpPr>
          <p:spPr>
            <a:xfrm>
              <a:off x="0" y="6701985"/>
              <a:ext cx="4221526" cy="430651"/>
            </a:xfrm>
            <a:prstGeom prst="rect">
              <a:avLst/>
            </a:prstGeom>
          </p:spPr>
          <p:txBody>
            <a:bodyPr lIns="0" tIns="0" rIns="0" bIns="0" rtlCol="0" anchor="t">
              <a:spAutoFit/>
            </a:bodyPr>
            <a:lstStyle/>
            <a:p>
              <a:pPr algn="l">
                <a:lnSpc>
                  <a:spcPts val="2624"/>
                </a:lnSpc>
              </a:pPr>
              <a:r>
                <a:rPr lang="en-US" sz="2087">
                  <a:solidFill>
                    <a:srgbClr val="403CCF"/>
                  </a:solidFill>
                  <a:latin typeface="Glacial Indifference"/>
                  <a:ea typeface="Glacial Indifference"/>
                  <a:cs typeface="Glacial Indifference"/>
                  <a:sym typeface="Glacial Indifference"/>
                </a:rPr>
                <a:t>Augmentations</a:t>
              </a:r>
            </a:p>
          </p:txBody>
        </p:sp>
        <p:sp>
          <p:nvSpPr>
            <p:cNvPr id="20" name="TextBox 20"/>
            <p:cNvSpPr txBox="1"/>
            <p:nvPr/>
          </p:nvSpPr>
          <p:spPr>
            <a:xfrm>
              <a:off x="0" y="7358259"/>
              <a:ext cx="11751007" cy="425450"/>
            </a:xfrm>
            <a:prstGeom prst="rect">
              <a:avLst/>
            </a:prstGeom>
          </p:spPr>
          <p:txBody>
            <a:bodyPr lIns="0" tIns="0" rIns="0" bIns="0" rtlCol="0" anchor="t">
              <a:spAutoFit/>
            </a:bodyPr>
            <a:lstStyle/>
            <a:p>
              <a:pPr marL="263923" lvl="1" indent="-131961" algn="l">
                <a:lnSpc>
                  <a:spcPts val="2812"/>
                </a:lnSpc>
                <a:buFont typeface="Arial"/>
                <a:buChar char="•"/>
              </a:pPr>
              <a:r>
                <a:rPr lang="en-US" sz="1750">
                  <a:solidFill>
                    <a:srgbClr val="49495A"/>
                  </a:solidFill>
                  <a:latin typeface="Glacial Indifference"/>
                  <a:ea typeface="Glacial Indifference"/>
                  <a:cs typeface="Glacial Indifference"/>
                  <a:sym typeface="Glacial Indifference"/>
                </a:rPr>
                <a:t>Flips, rotations, noise, brightness, and contrast jitter</a:t>
              </a:r>
            </a:p>
          </p:txBody>
        </p:sp>
      </p:grpSp>
      <p:grpSp>
        <p:nvGrpSpPr>
          <p:cNvPr id="21" name="Group 21"/>
          <p:cNvGrpSpPr/>
          <p:nvPr/>
        </p:nvGrpSpPr>
        <p:grpSpPr>
          <a:xfrm>
            <a:off x="8204187" y="2601187"/>
            <a:ext cx="8813255" cy="3711719"/>
            <a:chOff x="0" y="0"/>
            <a:chExt cx="11751007" cy="4948959"/>
          </a:xfrm>
        </p:grpSpPr>
        <p:sp>
          <p:nvSpPr>
            <p:cNvPr id="22" name="TextBox 22"/>
            <p:cNvSpPr txBox="1"/>
            <p:nvPr/>
          </p:nvSpPr>
          <p:spPr>
            <a:xfrm>
              <a:off x="0" y="-85725"/>
              <a:ext cx="11751007" cy="500434"/>
            </a:xfrm>
            <a:prstGeom prst="rect">
              <a:avLst/>
            </a:prstGeom>
          </p:spPr>
          <p:txBody>
            <a:bodyPr lIns="0" tIns="0" rIns="0" bIns="0" rtlCol="0" anchor="t">
              <a:spAutoFit/>
            </a:bodyPr>
            <a:lstStyle/>
            <a:p>
              <a:pPr algn="l">
                <a:lnSpc>
                  <a:spcPts val="3358"/>
                </a:lnSpc>
              </a:pPr>
              <a:r>
                <a:rPr lang="en-US" sz="2090">
                  <a:solidFill>
                    <a:srgbClr val="403CCF"/>
                  </a:solidFill>
                  <a:latin typeface="Glacial Indifference"/>
                  <a:ea typeface="Glacial Indifference"/>
                  <a:cs typeface="Glacial Indifference"/>
                  <a:sym typeface="Glacial Indifference"/>
                </a:rPr>
                <a:t>Fix gaze dataset bias for underrepresented directions by:</a:t>
              </a:r>
            </a:p>
          </p:txBody>
        </p:sp>
        <p:sp>
          <p:nvSpPr>
            <p:cNvPr id="23" name="TextBox 23"/>
            <p:cNvSpPr txBox="1"/>
            <p:nvPr/>
          </p:nvSpPr>
          <p:spPr>
            <a:xfrm>
              <a:off x="0" y="510310"/>
              <a:ext cx="11751007" cy="993774"/>
            </a:xfrm>
            <a:prstGeom prst="rect">
              <a:avLst/>
            </a:prstGeom>
          </p:spPr>
          <p:txBody>
            <a:bodyPr lIns="0" tIns="0" rIns="0" bIns="0" rtlCol="0" anchor="t">
              <a:spAutoFit/>
            </a:bodyPr>
            <a:lstStyle/>
            <a:p>
              <a:pPr marL="263923" lvl="1" indent="-131961" algn="l">
                <a:lnSpc>
                  <a:spcPts val="3150"/>
                </a:lnSpc>
                <a:buFont typeface="Arial"/>
                <a:buChar char="•"/>
              </a:pPr>
              <a:r>
                <a:rPr lang="en-US" sz="1750">
                  <a:solidFill>
                    <a:srgbClr val="49495A"/>
                  </a:solidFill>
                  <a:latin typeface="Glacial Indifference"/>
                  <a:ea typeface="Glacial Indifference"/>
                  <a:cs typeface="Glacial Indifference"/>
                  <a:sym typeface="Glacial Indifference"/>
                </a:rPr>
                <a:t>Add targeted augmentations: flips, brightness shifts, noise, and small rotations to increase rare gaze samples.</a:t>
              </a:r>
            </a:p>
          </p:txBody>
        </p:sp>
        <p:sp>
          <p:nvSpPr>
            <p:cNvPr id="24" name="TextBox 24"/>
            <p:cNvSpPr txBox="1"/>
            <p:nvPr/>
          </p:nvSpPr>
          <p:spPr>
            <a:xfrm>
              <a:off x="0" y="1504880"/>
              <a:ext cx="11751007" cy="993774"/>
            </a:xfrm>
            <a:prstGeom prst="rect">
              <a:avLst/>
            </a:prstGeom>
          </p:spPr>
          <p:txBody>
            <a:bodyPr lIns="0" tIns="0" rIns="0" bIns="0" rtlCol="0" anchor="t">
              <a:spAutoFit/>
            </a:bodyPr>
            <a:lstStyle/>
            <a:p>
              <a:pPr marL="263923" lvl="1" indent="-131961" algn="l">
                <a:lnSpc>
                  <a:spcPts val="3150"/>
                </a:lnSpc>
                <a:buFont typeface="Arial"/>
                <a:buChar char="•"/>
              </a:pPr>
              <a:r>
                <a:rPr lang="en-US" sz="1750">
                  <a:solidFill>
                    <a:srgbClr val="49495A"/>
                  </a:solidFill>
                  <a:latin typeface="Glacial Indifference"/>
                  <a:ea typeface="Glacial Indifference"/>
                  <a:cs typeface="Glacial Indifference"/>
                  <a:sym typeface="Glacial Indifference"/>
                </a:rPr>
                <a:t>Use adaptive loss with dynamic weighting to upweight peripheral (|yaw| &gt; 30°) and upward (pitch &gt; 15°) gazes during training.</a:t>
              </a:r>
            </a:p>
          </p:txBody>
        </p:sp>
        <p:sp>
          <p:nvSpPr>
            <p:cNvPr id="25" name="TextBox 25"/>
            <p:cNvSpPr txBox="1"/>
            <p:nvPr/>
          </p:nvSpPr>
          <p:spPr>
            <a:xfrm>
              <a:off x="0" y="2499448"/>
              <a:ext cx="11751007" cy="993774"/>
            </a:xfrm>
            <a:prstGeom prst="rect">
              <a:avLst/>
            </a:prstGeom>
          </p:spPr>
          <p:txBody>
            <a:bodyPr lIns="0" tIns="0" rIns="0" bIns="0" rtlCol="0" anchor="t">
              <a:spAutoFit/>
            </a:bodyPr>
            <a:lstStyle/>
            <a:p>
              <a:pPr marL="263923" lvl="1" indent="-131961" algn="l">
                <a:lnSpc>
                  <a:spcPts val="3150"/>
                </a:lnSpc>
                <a:buFont typeface="Arial"/>
                <a:buChar char="•"/>
              </a:pPr>
              <a:r>
                <a:rPr lang="en-US" sz="1750">
                  <a:solidFill>
                    <a:srgbClr val="49495A"/>
                  </a:solidFill>
                  <a:latin typeface="Glacial Indifference"/>
                  <a:ea typeface="Glacial Indifference"/>
                  <a:cs typeface="Glacial Indifference"/>
                  <a:sym typeface="Glacial Indifference"/>
                </a:rPr>
                <a:t>Freeze early ResNet layers, fine-tune deeper layers for better adaptation to diverse gaze directions.</a:t>
              </a:r>
            </a:p>
          </p:txBody>
        </p:sp>
        <p:sp>
          <p:nvSpPr>
            <p:cNvPr id="26" name="TextBox 26"/>
            <p:cNvSpPr txBox="1"/>
            <p:nvPr/>
          </p:nvSpPr>
          <p:spPr>
            <a:xfrm>
              <a:off x="0" y="3494015"/>
              <a:ext cx="11751007" cy="460374"/>
            </a:xfrm>
            <a:prstGeom prst="rect">
              <a:avLst/>
            </a:prstGeom>
          </p:spPr>
          <p:txBody>
            <a:bodyPr lIns="0" tIns="0" rIns="0" bIns="0" rtlCol="0" anchor="t">
              <a:spAutoFit/>
            </a:bodyPr>
            <a:lstStyle/>
            <a:p>
              <a:pPr marL="263923" lvl="1" indent="-131961" algn="l">
                <a:lnSpc>
                  <a:spcPts val="3150"/>
                </a:lnSpc>
                <a:buFont typeface="Arial"/>
                <a:buChar char="•"/>
              </a:pPr>
              <a:r>
                <a:rPr lang="en-US" sz="1750">
                  <a:solidFill>
                    <a:srgbClr val="49495A"/>
                  </a:solidFill>
                  <a:latin typeface="Glacial Indifference"/>
                  <a:ea typeface="Glacial Indifference"/>
                  <a:cs typeface="Glacial Indifference"/>
                  <a:sym typeface="Glacial Indifference"/>
                </a:rPr>
                <a:t>Lower learning rate and dropout to stabilize training with augmented, imbalanced data.</a:t>
              </a:r>
            </a:p>
          </p:txBody>
        </p:sp>
        <p:sp>
          <p:nvSpPr>
            <p:cNvPr id="27" name="TextBox 27"/>
            <p:cNvSpPr txBox="1"/>
            <p:nvPr/>
          </p:nvSpPr>
          <p:spPr>
            <a:xfrm>
              <a:off x="0" y="3955185"/>
              <a:ext cx="11751007" cy="993774"/>
            </a:xfrm>
            <a:prstGeom prst="rect">
              <a:avLst/>
            </a:prstGeom>
          </p:spPr>
          <p:txBody>
            <a:bodyPr lIns="0" tIns="0" rIns="0" bIns="0" rtlCol="0" anchor="t">
              <a:spAutoFit/>
            </a:bodyPr>
            <a:lstStyle/>
            <a:p>
              <a:pPr marL="263923" lvl="1" indent="-131961" algn="l">
                <a:lnSpc>
                  <a:spcPts val="3150"/>
                </a:lnSpc>
                <a:buFont typeface="Arial"/>
                <a:buChar char="•"/>
              </a:pPr>
              <a:r>
                <a:rPr lang="en-US" sz="1750">
                  <a:solidFill>
                    <a:srgbClr val="49495A"/>
                  </a:solidFill>
                  <a:latin typeface="Glacial Indifference"/>
                  <a:ea typeface="Glacial Indifference"/>
                  <a:cs typeface="Glacial Indifference"/>
                  <a:sym typeface="Glacial Indifference"/>
                </a:rPr>
                <a:t>Increase early stopping patience to give the model time to learn from rare, augmented samples.</a:t>
              </a:r>
            </a:p>
          </p:txBody>
        </p:sp>
      </p:grpSp>
      <p:sp>
        <p:nvSpPr>
          <p:cNvPr id="28" name="TextBox 2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
        <p:nvSpPr>
          <p:cNvPr id="29" name="Freeform 29"/>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 name="Freeform 30"/>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31"/>
          <p:cNvSpPr/>
          <p:nvPr/>
        </p:nvSpPr>
        <p:spPr>
          <a:xfrm>
            <a:off x="8359711" y="6312906"/>
            <a:ext cx="8657731" cy="3499039"/>
          </a:xfrm>
          <a:custGeom>
            <a:avLst/>
            <a:gdLst/>
            <a:ahLst/>
            <a:cxnLst/>
            <a:rect l="l" t="t" r="r" b="b"/>
            <a:pathLst>
              <a:path w="8657731" h="3499039">
                <a:moveTo>
                  <a:pt x="0" y="0"/>
                </a:moveTo>
                <a:lnTo>
                  <a:pt x="8657731" y="0"/>
                </a:lnTo>
                <a:lnTo>
                  <a:pt x="8657731" y="3499039"/>
                </a:lnTo>
                <a:lnTo>
                  <a:pt x="0" y="3499039"/>
                </a:lnTo>
                <a:lnTo>
                  <a:pt x="0" y="0"/>
                </a:lnTo>
                <a:close/>
              </a:path>
            </a:pathLst>
          </a:custGeom>
          <a:blipFill>
            <a:blip r:embed="rId4"/>
            <a:stretch>
              <a:fillRect t="-1032" b="-1032"/>
            </a:stretch>
          </a:blipFill>
        </p:spPr>
        <p:txBody>
          <a:bodyPr/>
          <a:lstStyle/>
          <a:p>
            <a:endParaRPr lang="en-US"/>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TextBox 6"/>
          <p:cNvSpPr txBox="1"/>
          <p:nvPr/>
        </p:nvSpPr>
        <p:spPr>
          <a:xfrm>
            <a:off x="1027808" y="1423035"/>
            <a:ext cx="16230600" cy="1159251"/>
          </a:xfrm>
          <a:prstGeom prst="rect">
            <a:avLst/>
          </a:prstGeom>
        </p:spPr>
        <p:txBody>
          <a:bodyPr lIns="0" tIns="0" rIns="0" bIns="0" rtlCol="0" anchor="t">
            <a:spAutoFit/>
          </a:bodyPr>
          <a:lstStyle/>
          <a:p>
            <a:pPr algn="l">
              <a:lnSpc>
                <a:spcPts val="3142"/>
              </a:lnSpc>
            </a:pPr>
            <a:r>
              <a:rPr lang="en-US" sz="1974">
                <a:solidFill>
                  <a:srgbClr val="49495A"/>
                </a:solidFill>
                <a:latin typeface="Glacial Indifference"/>
                <a:ea typeface="Glacial Indifference"/>
                <a:cs typeface="Glacial Indifference"/>
                <a:sym typeface="Glacial Indifference"/>
              </a:rPr>
              <a:t>Model B significantly improves upon Model A, reducing angular error by 70% (from 26.53° to 5.06°) through data augmentation for enhanced robustness. Key improvements include replacing the final layer activation with Tanh for gaze vector normalization and implementing adaptive cosine loss with dynamic weighting to correct directional bias, particularly for peripheral and upward gazes.</a:t>
            </a:r>
          </a:p>
        </p:txBody>
      </p:sp>
      <p:sp>
        <p:nvSpPr>
          <p:cNvPr id="7" name="TextBox 7"/>
          <p:cNvSpPr txBox="1"/>
          <p:nvPr/>
        </p:nvSpPr>
        <p:spPr>
          <a:xfrm>
            <a:off x="6305718" y="529590"/>
            <a:ext cx="5674779" cy="979170"/>
          </a:xfrm>
          <a:prstGeom prst="rect">
            <a:avLst/>
          </a:prstGeom>
        </p:spPr>
        <p:txBody>
          <a:bodyPr lIns="0" tIns="0" rIns="0" bIns="0" rtlCol="0" anchor="t">
            <a:spAutoFit/>
          </a:bodyPr>
          <a:lstStyle/>
          <a:p>
            <a:pPr algn="l">
              <a:lnSpc>
                <a:spcPts val="7875"/>
              </a:lnSpc>
            </a:pPr>
            <a:r>
              <a:rPr lang="en-US" sz="6300" b="1" i="1">
                <a:solidFill>
                  <a:srgbClr val="2D3880"/>
                </a:solidFill>
                <a:latin typeface="Cormorant Garamond Bold Italics"/>
                <a:ea typeface="Cormorant Garamond Bold Italics"/>
                <a:cs typeface="Cormorant Garamond Bold Italics"/>
                <a:sym typeface="Cormorant Garamond Bold Italics"/>
              </a:rPr>
              <a:t>Model Architecture</a:t>
            </a:r>
          </a:p>
        </p:txBody>
      </p:sp>
      <p:grpSp>
        <p:nvGrpSpPr>
          <p:cNvPr id="8" name="Group 8"/>
          <p:cNvGrpSpPr/>
          <p:nvPr/>
        </p:nvGrpSpPr>
        <p:grpSpPr>
          <a:xfrm>
            <a:off x="951310" y="4317355"/>
            <a:ext cx="16383595" cy="508695"/>
            <a:chOff x="0" y="0"/>
            <a:chExt cx="21844793" cy="678260"/>
          </a:xfrm>
        </p:grpSpPr>
        <p:sp>
          <p:nvSpPr>
            <p:cNvPr id="9" name="Freeform 9"/>
            <p:cNvSpPr/>
            <p:nvPr/>
          </p:nvSpPr>
          <p:spPr>
            <a:xfrm>
              <a:off x="0" y="0"/>
              <a:ext cx="21844763" cy="678307"/>
            </a:xfrm>
            <a:custGeom>
              <a:avLst/>
              <a:gdLst/>
              <a:ahLst/>
              <a:cxnLst/>
              <a:rect l="l" t="t" r="r" b="b"/>
              <a:pathLst>
                <a:path w="21844763" h="678307">
                  <a:moveTo>
                    <a:pt x="0" y="0"/>
                  </a:moveTo>
                  <a:lnTo>
                    <a:pt x="21844763" y="0"/>
                  </a:lnTo>
                  <a:lnTo>
                    <a:pt x="21844763" y="678307"/>
                  </a:lnTo>
                  <a:lnTo>
                    <a:pt x="0" y="678307"/>
                  </a:lnTo>
                  <a:close/>
                </a:path>
              </a:pathLst>
            </a:custGeom>
            <a:solidFill>
              <a:srgbClr val="FFFFFF">
                <a:alpha val="0"/>
              </a:srgbClr>
            </a:solidFill>
          </p:spPr>
          <p:txBody>
            <a:bodyPr/>
            <a:lstStyle/>
            <a:p>
              <a:endParaRPr lang="en-US"/>
            </a:p>
          </p:txBody>
        </p:sp>
      </p:grpSp>
      <p:grpSp>
        <p:nvGrpSpPr>
          <p:cNvPr id="10" name="Group 10"/>
          <p:cNvGrpSpPr/>
          <p:nvPr/>
        </p:nvGrpSpPr>
        <p:grpSpPr>
          <a:xfrm>
            <a:off x="951310" y="5334744"/>
            <a:ext cx="16383595" cy="508695"/>
            <a:chOff x="0" y="0"/>
            <a:chExt cx="21844793" cy="678260"/>
          </a:xfrm>
        </p:grpSpPr>
        <p:sp>
          <p:nvSpPr>
            <p:cNvPr id="11" name="Freeform 11"/>
            <p:cNvSpPr/>
            <p:nvPr/>
          </p:nvSpPr>
          <p:spPr>
            <a:xfrm>
              <a:off x="0" y="0"/>
              <a:ext cx="21844763" cy="678307"/>
            </a:xfrm>
            <a:custGeom>
              <a:avLst/>
              <a:gdLst/>
              <a:ahLst/>
              <a:cxnLst/>
              <a:rect l="l" t="t" r="r" b="b"/>
              <a:pathLst>
                <a:path w="21844763" h="678307">
                  <a:moveTo>
                    <a:pt x="0" y="0"/>
                  </a:moveTo>
                  <a:lnTo>
                    <a:pt x="21844763" y="0"/>
                  </a:lnTo>
                  <a:lnTo>
                    <a:pt x="21844763" y="678307"/>
                  </a:lnTo>
                  <a:lnTo>
                    <a:pt x="0" y="678307"/>
                  </a:lnTo>
                  <a:close/>
                </a:path>
              </a:pathLst>
            </a:custGeom>
            <a:solidFill>
              <a:srgbClr val="FFFFFF">
                <a:alpha val="0"/>
              </a:srgbClr>
            </a:solidFill>
          </p:spPr>
          <p:txBody>
            <a:bodyPr/>
            <a:lstStyle/>
            <a:p>
              <a:endParaRPr lang="en-US"/>
            </a:p>
          </p:txBody>
        </p:sp>
      </p:grpSp>
      <p:grpSp>
        <p:nvGrpSpPr>
          <p:cNvPr id="12" name="Group 12"/>
          <p:cNvGrpSpPr/>
          <p:nvPr/>
        </p:nvGrpSpPr>
        <p:grpSpPr>
          <a:xfrm>
            <a:off x="951310" y="6352134"/>
            <a:ext cx="16383595" cy="508695"/>
            <a:chOff x="0" y="0"/>
            <a:chExt cx="21844793" cy="678260"/>
          </a:xfrm>
        </p:grpSpPr>
        <p:sp>
          <p:nvSpPr>
            <p:cNvPr id="13" name="Freeform 13"/>
            <p:cNvSpPr/>
            <p:nvPr/>
          </p:nvSpPr>
          <p:spPr>
            <a:xfrm>
              <a:off x="0" y="0"/>
              <a:ext cx="21844763" cy="678307"/>
            </a:xfrm>
            <a:custGeom>
              <a:avLst/>
              <a:gdLst/>
              <a:ahLst/>
              <a:cxnLst/>
              <a:rect l="l" t="t" r="r" b="b"/>
              <a:pathLst>
                <a:path w="21844763" h="678307">
                  <a:moveTo>
                    <a:pt x="0" y="0"/>
                  </a:moveTo>
                  <a:lnTo>
                    <a:pt x="21844763" y="0"/>
                  </a:lnTo>
                  <a:lnTo>
                    <a:pt x="21844763" y="678307"/>
                  </a:lnTo>
                  <a:lnTo>
                    <a:pt x="0" y="678307"/>
                  </a:lnTo>
                  <a:close/>
                </a:path>
              </a:pathLst>
            </a:custGeom>
            <a:solidFill>
              <a:srgbClr val="FFFFFF">
                <a:alpha val="0"/>
              </a:srgbClr>
            </a:solidFill>
          </p:spPr>
          <p:txBody>
            <a:bodyPr/>
            <a:lstStyle/>
            <a:p>
              <a:endParaRPr lang="en-US"/>
            </a:p>
          </p:txBody>
        </p:sp>
      </p:gr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graphicFrame>
        <p:nvGraphicFramePr>
          <p:cNvPr id="15" name="Table 15"/>
          <p:cNvGraphicFramePr>
            <a:graphicFrameLocks noGrp="1"/>
          </p:cNvGraphicFramePr>
          <p:nvPr/>
        </p:nvGraphicFramePr>
        <p:xfrm>
          <a:off x="2823400" y="2582286"/>
          <a:ext cx="12641199" cy="7691376"/>
        </p:xfrm>
        <a:graphic>
          <a:graphicData uri="http://schemas.openxmlformats.org/drawingml/2006/table">
            <a:tbl>
              <a:tblPr/>
              <a:tblGrid>
                <a:gridCol w="1998526">
                  <a:extLst>
                    <a:ext uri="{9D8B030D-6E8A-4147-A177-3AD203B41FA5}">
                      <a16:colId xmlns:a16="http://schemas.microsoft.com/office/drawing/2014/main" val="20000"/>
                    </a:ext>
                  </a:extLst>
                </a:gridCol>
                <a:gridCol w="5357163">
                  <a:extLst>
                    <a:ext uri="{9D8B030D-6E8A-4147-A177-3AD203B41FA5}">
                      <a16:colId xmlns:a16="http://schemas.microsoft.com/office/drawing/2014/main" val="20001"/>
                    </a:ext>
                  </a:extLst>
                </a:gridCol>
                <a:gridCol w="5285510">
                  <a:extLst>
                    <a:ext uri="{9D8B030D-6E8A-4147-A177-3AD203B41FA5}">
                      <a16:colId xmlns:a16="http://schemas.microsoft.com/office/drawing/2014/main" val="20002"/>
                    </a:ext>
                  </a:extLst>
                </a:gridCol>
              </a:tblGrid>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Feature</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EAE8F3"/>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Model A</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EAE8F3"/>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Model B</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EAE8F3"/>
                    </a:solidFill>
                  </a:tcPr>
                </a:tc>
                <a:extLst>
                  <a:ext uri="{0D108BD9-81ED-4DB2-BD59-A6C34878D82A}">
                    <a16:rowId xmlns:a16="http://schemas.microsoft.com/office/drawing/2014/main" val="10000"/>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Base Model</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ResNet-18 pretrained on ImageNet</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Same</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Frozen Layers</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All except last 2 residual blocks</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First 30 parameters (~first 4 layers)</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2"/>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Unfrozen Layers</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Last two residual blocks (layer3, layer4)</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From layer 5 onward</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Final FC Layer</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Custom head with dropout and linear layers</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Same but with Tanh() activation</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Loss Function</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Dynamic weighted MSE loss</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Adaptive cosine loss with dynamic weighting</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Data Augmentation</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No</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Yes (flip, brightness, noise, rotation)</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Learning Rate</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0.001</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0.0005</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Dropout Rate</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0.5</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0.3</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Early Stopping </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5</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7</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640948">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Patience Optimizer</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Adam</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Adam</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640948">
                <a:tc>
                  <a:txBody>
                    <a:bodyPr/>
                    <a:lstStyle/>
                    <a:p>
                      <a:pPr algn="l">
                        <a:lnSpc>
                          <a:spcPts val="2101"/>
                        </a:lnSpc>
                        <a:defRPr/>
                      </a:pPr>
                      <a:r>
                        <a:rPr lang="en-US" sz="1479">
                          <a:solidFill>
                            <a:srgbClr val="000000"/>
                          </a:solidFill>
                          <a:latin typeface="Glacial Indifference"/>
                          <a:ea typeface="Glacial Indifference"/>
                          <a:cs typeface="Glacial Indifference"/>
                          <a:sym typeface="Glacial Indifference"/>
                        </a:rPr>
                        <a:t>Activation Output</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None</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tc>
                  <a:txBody>
                    <a:bodyPr/>
                    <a:lstStyle/>
                    <a:p>
                      <a:pPr algn="l">
                        <a:lnSpc>
                          <a:spcPts val="2108"/>
                        </a:lnSpc>
                        <a:defRPr/>
                      </a:pPr>
                      <a:r>
                        <a:rPr lang="en-US" sz="1484">
                          <a:solidFill>
                            <a:srgbClr val="000000"/>
                          </a:solidFill>
                          <a:latin typeface="Glacial Indifference"/>
                          <a:ea typeface="Glacial Indifference"/>
                          <a:cs typeface="Glacial Indifference"/>
                          <a:sym typeface="Glacial Indifference"/>
                        </a:rPr>
                        <a:t>Tanh()</a:t>
                      </a:r>
                      <a:endParaRPr lang="en-US" sz="1100"/>
                    </a:p>
                  </a:txBody>
                  <a:tcPr marL="166376" marR="166376" marT="166376" marB="166376" anchor="ctr">
                    <a:lnL w="33275" cap="flat" cmpd="sng" algn="ctr">
                      <a:solidFill>
                        <a:srgbClr val="F1F1F1"/>
                      </a:solidFill>
                      <a:prstDash val="solid"/>
                      <a:round/>
                      <a:headEnd type="none" w="med" len="med"/>
                      <a:tailEnd type="none" w="med" len="med"/>
                    </a:lnL>
                    <a:lnR w="33275" cap="flat" cmpd="sng" algn="ctr">
                      <a:solidFill>
                        <a:srgbClr val="F1F1F1"/>
                      </a:solidFill>
                      <a:prstDash val="solid"/>
                      <a:round/>
                      <a:headEnd type="none" w="med" len="med"/>
                      <a:tailEnd type="none" w="med" len="med"/>
                    </a:lnR>
                    <a:lnT w="33275" cap="flat" cmpd="sng" algn="ctr">
                      <a:solidFill>
                        <a:srgbClr val="F1F1F1"/>
                      </a:solidFill>
                      <a:prstDash val="solid"/>
                      <a:round/>
                      <a:headEnd type="none" w="med" len="med"/>
                      <a:tailEnd type="none" w="med" len="med"/>
                    </a:lnT>
                    <a:lnB w="33275"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sp>
        <p:nvSpPr>
          <p:cNvPr id="16" name="Freeform 16"/>
          <p:cNvSpPr/>
          <p:nvPr/>
        </p:nvSpPr>
        <p:spPr>
          <a:xfrm flipH="1" flipV="1">
            <a:off x="14782567" y="23731"/>
            <a:ext cx="3505433" cy="1485029"/>
          </a:xfrm>
          <a:custGeom>
            <a:avLst/>
            <a:gdLst/>
            <a:ahLst/>
            <a:cxnLst/>
            <a:rect l="l" t="t" r="r" b="b"/>
            <a:pathLst>
              <a:path w="3505433" h="1485029">
                <a:moveTo>
                  <a:pt x="3505433" y="1485029"/>
                </a:moveTo>
                <a:lnTo>
                  <a:pt x="0" y="1485029"/>
                </a:lnTo>
                <a:lnTo>
                  <a:pt x="0" y="0"/>
                </a:lnTo>
                <a:lnTo>
                  <a:pt x="3505433" y="0"/>
                </a:lnTo>
                <a:lnTo>
                  <a:pt x="3505433" y="148502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flipV="1">
            <a:off x="0" y="23130"/>
            <a:ext cx="3506852" cy="1485630"/>
          </a:xfrm>
          <a:custGeom>
            <a:avLst/>
            <a:gdLst/>
            <a:ahLst/>
            <a:cxnLst/>
            <a:rect l="l" t="t" r="r" b="b"/>
            <a:pathLst>
              <a:path w="3506852" h="1485630">
                <a:moveTo>
                  <a:pt x="0" y="1485630"/>
                </a:moveTo>
                <a:lnTo>
                  <a:pt x="3506852" y="1485630"/>
                </a:lnTo>
                <a:lnTo>
                  <a:pt x="3506852" y="0"/>
                </a:lnTo>
                <a:lnTo>
                  <a:pt x="0" y="0"/>
                </a:lnTo>
                <a:lnTo>
                  <a:pt x="0" y="148563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Freeform 6"/>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32</a:t>
            </a:r>
          </a:p>
        </p:txBody>
      </p:sp>
      <p:sp>
        <p:nvSpPr>
          <p:cNvPr id="9" name="TextBox 9"/>
          <p:cNvSpPr txBox="1"/>
          <p:nvPr/>
        </p:nvSpPr>
        <p:spPr>
          <a:xfrm>
            <a:off x="6234205" y="1009650"/>
            <a:ext cx="6438417" cy="976503"/>
          </a:xfrm>
          <a:prstGeom prst="rect">
            <a:avLst/>
          </a:prstGeom>
        </p:spPr>
        <p:txBody>
          <a:bodyPr lIns="0" tIns="0" rIns="0" bIns="0" rtlCol="0" anchor="t">
            <a:spAutoFit/>
          </a:bodyPr>
          <a:lstStyle/>
          <a:p>
            <a:pPr algn="l">
              <a:lnSpc>
                <a:spcPts val="7896"/>
              </a:lnSpc>
            </a:pPr>
            <a:r>
              <a:rPr lang="en-US" sz="6300" b="1" i="1">
                <a:solidFill>
                  <a:srgbClr val="2D3880"/>
                </a:solidFill>
                <a:latin typeface="Cormorant Garamond Bold Italics"/>
                <a:ea typeface="Cormorant Garamond Bold Italics"/>
                <a:cs typeface="Cormorant Garamond Bold Italics"/>
                <a:sym typeface="Cormorant Garamond Bold Italics"/>
              </a:rPr>
              <a:t>The role of MediaPipe</a:t>
            </a:r>
          </a:p>
        </p:txBody>
      </p:sp>
      <p:grpSp>
        <p:nvGrpSpPr>
          <p:cNvPr id="10" name="Group 10"/>
          <p:cNvGrpSpPr/>
          <p:nvPr/>
        </p:nvGrpSpPr>
        <p:grpSpPr>
          <a:xfrm>
            <a:off x="1963885" y="2354336"/>
            <a:ext cx="12011025" cy="5282729"/>
            <a:chOff x="0" y="0"/>
            <a:chExt cx="16014700" cy="7043638"/>
          </a:xfrm>
        </p:grpSpPr>
        <p:sp>
          <p:nvSpPr>
            <p:cNvPr id="11" name="TextBox 11"/>
            <p:cNvSpPr txBox="1"/>
            <p:nvPr/>
          </p:nvSpPr>
          <p:spPr>
            <a:xfrm>
              <a:off x="0" y="-95250"/>
              <a:ext cx="16014700" cy="1247142"/>
            </a:xfrm>
            <a:prstGeom prst="rect">
              <a:avLst/>
            </a:prstGeom>
          </p:spPr>
          <p:txBody>
            <a:bodyPr lIns="0" tIns="0" rIns="0" bIns="0" rtlCol="0" anchor="t">
              <a:spAutoFit/>
            </a:bodyPr>
            <a:lstStyle/>
            <a:p>
              <a:pPr algn="just">
                <a:lnSpc>
                  <a:spcPts val="3937"/>
                </a:lnSpc>
                <a:spcBef>
                  <a:spcPct val="0"/>
                </a:spcBef>
              </a:pPr>
              <a:r>
                <a:rPr lang="en-US" sz="2449">
                  <a:solidFill>
                    <a:srgbClr val="49495A"/>
                  </a:solidFill>
                  <a:latin typeface="Glacial Indifference"/>
                  <a:ea typeface="Glacial Indifference"/>
                  <a:cs typeface="Glacial Indifference"/>
                  <a:sym typeface="Glacial Indifference"/>
                </a:rPr>
                <a:t>MediaPipe Face Mesh accurately identifies eye landmarks (16 per eye), even with head movement.</a:t>
              </a:r>
            </a:p>
          </p:txBody>
        </p:sp>
        <p:sp>
          <p:nvSpPr>
            <p:cNvPr id="12" name="TextBox 12"/>
            <p:cNvSpPr txBox="1"/>
            <p:nvPr/>
          </p:nvSpPr>
          <p:spPr>
            <a:xfrm>
              <a:off x="0" y="1501142"/>
              <a:ext cx="11996738" cy="2349712"/>
            </a:xfrm>
            <a:prstGeom prst="rect">
              <a:avLst/>
            </a:prstGeom>
          </p:spPr>
          <p:txBody>
            <a:bodyPr lIns="0" tIns="0" rIns="0" bIns="0" rtlCol="0" anchor="t">
              <a:spAutoFit/>
            </a:bodyPr>
            <a:lstStyle/>
            <a:p>
              <a:pPr algn="just">
                <a:lnSpc>
                  <a:spcPts val="3937"/>
                </a:lnSpc>
                <a:spcBef>
                  <a:spcPct val="0"/>
                </a:spcBef>
              </a:pPr>
              <a:r>
                <a:rPr lang="en-US" sz="2449">
                  <a:solidFill>
                    <a:srgbClr val="49495A"/>
                  </a:solidFill>
                  <a:latin typeface="Glacial Indifference"/>
                  <a:ea typeface="Glacial Indifference"/>
                  <a:cs typeface="Glacial Indifference"/>
                  <a:sym typeface="Glacial Indifference"/>
                </a:rPr>
                <a:t>Using these landmarks, you can:</a:t>
              </a:r>
            </a:p>
            <a:p>
              <a:pPr marL="464184" lvl="1" indent="-232092" algn="just">
                <a:lnSpc>
                  <a:spcPts val="3455"/>
                </a:lnSpc>
                <a:spcBef>
                  <a:spcPct val="0"/>
                </a:spcBef>
                <a:buFont typeface="Arial"/>
                <a:buChar char="•"/>
              </a:pPr>
              <a:r>
                <a:rPr lang="en-US" sz="2149">
                  <a:solidFill>
                    <a:srgbClr val="49495A"/>
                  </a:solidFill>
                  <a:latin typeface="Glacial Indifference"/>
                  <a:ea typeface="Glacial Indifference"/>
                  <a:cs typeface="Glacial Indifference"/>
                  <a:sym typeface="Glacial Indifference"/>
                </a:rPr>
                <a:t>Crop out each eye region from the full-face image.</a:t>
              </a:r>
            </a:p>
            <a:p>
              <a:pPr marL="464184" lvl="1" indent="-232092" algn="just">
                <a:lnSpc>
                  <a:spcPts val="3455"/>
                </a:lnSpc>
                <a:buFont typeface="Arial"/>
                <a:buChar char="•"/>
              </a:pPr>
              <a:r>
                <a:rPr lang="en-US" sz="2149">
                  <a:solidFill>
                    <a:srgbClr val="49495A"/>
                  </a:solidFill>
                  <a:latin typeface="Glacial Indifference"/>
                  <a:ea typeface="Glacial Indifference"/>
                  <a:cs typeface="Glacial Indifference"/>
                  <a:sym typeface="Glacial Indifference"/>
                </a:rPr>
                <a:t>Align and resize the eye image to match your model's input size (e.g., 224x224).</a:t>
              </a:r>
            </a:p>
          </p:txBody>
        </p:sp>
        <p:sp>
          <p:nvSpPr>
            <p:cNvPr id="13" name="TextBox 13"/>
            <p:cNvSpPr txBox="1"/>
            <p:nvPr/>
          </p:nvSpPr>
          <p:spPr>
            <a:xfrm>
              <a:off x="0" y="4200104"/>
              <a:ext cx="15623977" cy="1247142"/>
            </a:xfrm>
            <a:prstGeom prst="rect">
              <a:avLst/>
            </a:prstGeom>
          </p:spPr>
          <p:txBody>
            <a:bodyPr lIns="0" tIns="0" rIns="0" bIns="0" rtlCol="0" anchor="t">
              <a:spAutoFit/>
            </a:bodyPr>
            <a:lstStyle/>
            <a:p>
              <a:pPr algn="just">
                <a:lnSpc>
                  <a:spcPts val="3937"/>
                </a:lnSpc>
                <a:spcBef>
                  <a:spcPct val="0"/>
                </a:spcBef>
              </a:pPr>
              <a:r>
                <a:rPr lang="en-US" sz="2449">
                  <a:solidFill>
                    <a:srgbClr val="49495A"/>
                  </a:solidFill>
                  <a:latin typeface="Glacial Indifference"/>
                  <a:ea typeface="Glacial Indifference"/>
                  <a:cs typeface="Glacial Indifference"/>
                  <a:sym typeface="Glacial Indifference"/>
                </a:rPr>
                <a:t>MediaPipe lets you preprocess real-world data (full images) to match what your model expects.</a:t>
              </a:r>
            </a:p>
          </p:txBody>
        </p:sp>
        <p:sp>
          <p:nvSpPr>
            <p:cNvPr id="14" name="TextBox 14"/>
            <p:cNvSpPr txBox="1"/>
            <p:nvPr/>
          </p:nvSpPr>
          <p:spPr>
            <a:xfrm>
              <a:off x="0" y="5796496"/>
              <a:ext cx="13681869" cy="1247142"/>
            </a:xfrm>
            <a:prstGeom prst="rect">
              <a:avLst/>
            </a:prstGeom>
          </p:spPr>
          <p:txBody>
            <a:bodyPr lIns="0" tIns="0" rIns="0" bIns="0" rtlCol="0" anchor="t">
              <a:spAutoFit/>
            </a:bodyPr>
            <a:lstStyle/>
            <a:p>
              <a:pPr algn="just">
                <a:lnSpc>
                  <a:spcPts val="3937"/>
                </a:lnSpc>
                <a:spcBef>
                  <a:spcPct val="0"/>
                </a:spcBef>
              </a:pPr>
              <a:r>
                <a:rPr lang="en-US" sz="2449">
                  <a:solidFill>
                    <a:srgbClr val="49495A"/>
                  </a:solidFill>
                  <a:latin typeface="Glacial Indifference"/>
                  <a:ea typeface="Glacial Indifference"/>
                  <a:cs typeface="Glacial Indifference"/>
                  <a:sym typeface="Glacial Indifference"/>
                </a:rPr>
                <a:t>It’s fast, runs in real-time, and works well even with head movement or poor lighting.</a:t>
              </a:r>
            </a:p>
          </p:txBody>
        </p:sp>
      </p:gr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Freeform 6"/>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3380503" y="6134570"/>
            <a:ext cx="11301259" cy="3983694"/>
          </a:xfrm>
          <a:custGeom>
            <a:avLst/>
            <a:gdLst/>
            <a:ahLst/>
            <a:cxnLst/>
            <a:rect l="l" t="t" r="r" b="b"/>
            <a:pathLst>
              <a:path w="11301259" h="3983694">
                <a:moveTo>
                  <a:pt x="0" y="0"/>
                </a:moveTo>
                <a:lnTo>
                  <a:pt x="11301259" y="0"/>
                </a:lnTo>
                <a:lnTo>
                  <a:pt x="11301259" y="3983694"/>
                </a:lnTo>
                <a:lnTo>
                  <a:pt x="0" y="3983694"/>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028700" y="2559322"/>
            <a:ext cx="4252912" cy="514350"/>
          </a:xfrm>
          <a:prstGeom prst="rect">
            <a:avLst/>
          </a:prstGeom>
        </p:spPr>
        <p:txBody>
          <a:bodyPr lIns="0" tIns="0" rIns="0" bIns="0" rtlCol="0" anchor="t">
            <a:spAutoFit/>
          </a:bodyPr>
          <a:lstStyle/>
          <a:p>
            <a:pPr algn="l">
              <a:lnSpc>
                <a:spcPts val="4125"/>
              </a:lnSpc>
            </a:pPr>
            <a:r>
              <a:rPr lang="en-US" sz="3312">
                <a:solidFill>
                  <a:srgbClr val="403CCF"/>
                </a:solidFill>
                <a:latin typeface="Glacial Indifference"/>
                <a:ea typeface="Glacial Indifference"/>
                <a:cs typeface="Glacial Indifference"/>
                <a:sym typeface="Glacial Indifference"/>
              </a:rPr>
              <a:t>Training Setup</a:t>
            </a:r>
          </a:p>
        </p:txBody>
      </p:sp>
      <p:grpSp>
        <p:nvGrpSpPr>
          <p:cNvPr id="10" name="Group 10"/>
          <p:cNvGrpSpPr/>
          <p:nvPr/>
        </p:nvGrpSpPr>
        <p:grpSpPr>
          <a:xfrm>
            <a:off x="1028700" y="3183893"/>
            <a:ext cx="7805886" cy="2919960"/>
            <a:chOff x="0" y="0"/>
            <a:chExt cx="10407848" cy="3893280"/>
          </a:xfrm>
        </p:grpSpPr>
        <p:sp>
          <p:nvSpPr>
            <p:cNvPr id="11" name="TextBox 11"/>
            <p:cNvSpPr txBox="1"/>
            <p:nvPr/>
          </p:nvSpPr>
          <p:spPr>
            <a:xfrm>
              <a:off x="0" y="-85725"/>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Framework</a:t>
              </a:r>
              <a:r>
                <a:rPr lang="en-US" sz="1887">
                  <a:solidFill>
                    <a:srgbClr val="49495A"/>
                  </a:solidFill>
                  <a:latin typeface="Glacial Indifference"/>
                  <a:ea typeface="Glacial Indifference"/>
                  <a:cs typeface="Glacial Indifference"/>
                  <a:sym typeface="Glacial Indifference"/>
                </a:rPr>
                <a:t>: PyTorch</a:t>
              </a:r>
            </a:p>
          </p:txBody>
        </p:sp>
        <p:sp>
          <p:nvSpPr>
            <p:cNvPr id="12" name="TextBox 12"/>
            <p:cNvSpPr txBox="1"/>
            <p:nvPr/>
          </p:nvSpPr>
          <p:spPr>
            <a:xfrm>
              <a:off x="0" y="417455"/>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Optimizer</a:t>
              </a:r>
              <a:r>
                <a:rPr lang="en-US" sz="1887">
                  <a:solidFill>
                    <a:srgbClr val="49495A"/>
                  </a:solidFill>
                  <a:latin typeface="Glacial Indifference"/>
                  <a:ea typeface="Glacial Indifference"/>
                  <a:cs typeface="Glacial Indifference"/>
                  <a:sym typeface="Glacial Indifference"/>
                </a:rPr>
                <a:t>: Adam</a:t>
              </a:r>
            </a:p>
          </p:txBody>
        </p:sp>
        <p:sp>
          <p:nvSpPr>
            <p:cNvPr id="13" name="TextBox 13"/>
            <p:cNvSpPr txBox="1"/>
            <p:nvPr/>
          </p:nvSpPr>
          <p:spPr>
            <a:xfrm>
              <a:off x="0" y="920636"/>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Learning rate</a:t>
              </a:r>
              <a:r>
                <a:rPr lang="en-US" sz="1887">
                  <a:solidFill>
                    <a:srgbClr val="49495A"/>
                  </a:solidFill>
                  <a:latin typeface="Glacial Indifference"/>
                  <a:ea typeface="Glacial Indifference"/>
                  <a:cs typeface="Glacial Indifference"/>
                  <a:sym typeface="Glacial Indifference"/>
                </a:rPr>
                <a:t>: 0.0005</a:t>
              </a:r>
            </a:p>
          </p:txBody>
        </p:sp>
        <p:sp>
          <p:nvSpPr>
            <p:cNvPr id="14" name="TextBox 14"/>
            <p:cNvSpPr txBox="1"/>
            <p:nvPr/>
          </p:nvSpPr>
          <p:spPr>
            <a:xfrm>
              <a:off x="0" y="1423815"/>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Batch size</a:t>
              </a:r>
              <a:r>
                <a:rPr lang="en-US" sz="1887">
                  <a:solidFill>
                    <a:srgbClr val="49495A"/>
                  </a:solidFill>
                  <a:latin typeface="Glacial Indifference"/>
                  <a:ea typeface="Glacial Indifference"/>
                  <a:cs typeface="Glacial Indifference"/>
                  <a:sym typeface="Glacial Indifference"/>
                </a:rPr>
                <a:t>: 64</a:t>
              </a:r>
            </a:p>
          </p:txBody>
        </p:sp>
        <p:sp>
          <p:nvSpPr>
            <p:cNvPr id="15" name="TextBox 15"/>
            <p:cNvSpPr txBox="1"/>
            <p:nvPr/>
          </p:nvSpPr>
          <p:spPr>
            <a:xfrm>
              <a:off x="0" y="1926995"/>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Epochs</a:t>
              </a:r>
              <a:r>
                <a:rPr lang="en-US" sz="1887">
                  <a:solidFill>
                    <a:srgbClr val="49495A"/>
                  </a:solidFill>
                  <a:latin typeface="Glacial Indifference"/>
                  <a:ea typeface="Glacial Indifference"/>
                  <a:cs typeface="Glacial Indifference"/>
                  <a:sym typeface="Glacial Indifference"/>
                </a:rPr>
                <a:t>: 26</a:t>
              </a:r>
            </a:p>
          </p:txBody>
        </p:sp>
        <p:sp>
          <p:nvSpPr>
            <p:cNvPr id="16" name="TextBox 16"/>
            <p:cNvSpPr txBox="1"/>
            <p:nvPr/>
          </p:nvSpPr>
          <p:spPr>
            <a:xfrm>
              <a:off x="0" y="2430175"/>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Loss</a:t>
              </a:r>
              <a:r>
                <a:rPr lang="en-US" sz="1887">
                  <a:solidFill>
                    <a:srgbClr val="49495A"/>
                  </a:solidFill>
                  <a:latin typeface="Glacial Indifference"/>
                  <a:ea typeface="Glacial Indifference"/>
                  <a:cs typeface="Glacial Indifference"/>
                  <a:sym typeface="Glacial Indifference"/>
                </a:rPr>
                <a:t>: Adaptive Cosine Similarity Loss</a:t>
              </a:r>
            </a:p>
          </p:txBody>
        </p:sp>
        <p:sp>
          <p:nvSpPr>
            <p:cNvPr id="17" name="TextBox 17"/>
            <p:cNvSpPr txBox="1"/>
            <p:nvPr/>
          </p:nvSpPr>
          <p:spPr>
            <a:xfrm>
              <a:off x="0" y="2933354"/>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Dynamic weighting</a:t>
              </a:r>
              <a:r>
                <a:rPr lang="en-US" sz="1887">
                  <a:solidFill>
                    <a:srgbClr val="49495A"/>
                  </a:solidFill>
                  <a:latin typeface="Glacial Indifference"/>
                  <a:ea typeface="Glacial Indifference"/>
                  <a:cs typeface="Glacial Indifference"/>
                  <a:sym typeface="Glacial Indifference"/>
                </a:rPr>
                <a:t>: for peripheral and upward gazes</a:t>
              </a:r>
            </a:p>
          </p:txBody>
        </p:sp>
        <p:sp>
          <p:nvSpPr>
            <p:cNvPr id="18" name="TextBox 18"/>
            <p:cNvSpPr txBox="1"/>
            <p:nvPr/>
          </p:nvSpPr>
          <p:spPr>
            <a:xfrm>
              <a:off x="0" y="3436534"/>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Mixed precision</a:t>
              </a:r>
              <a:r>
                <a:rPr lang="en-US" sz="1887">
                  <a:solidFill>
                    <a:srgbClr val="49495A"/>
                  </a:solidFill>
                  <a:latin typeface="Glacial Indifference"/>
                  <a:ea typeface="Glacial Indifference"/>
                  <a:cs typeface="Glacial Indifference"/>
                  <a:sym typeface="Glacial Indifference"/>
                </a:rPr>
                <a:t>: Enabled</a:t>
              </a:r>
            </a:p>
          </p:txBody>
        </p:sp>
      </p:grpSp>
      <p:sp>
        <p:nvSpPr>
          <p:cNvPr id="19" name="TextBox 19"/>
          <p:cNvSpPr txBox="1"/>
          <p:nvPr/>
        </p:nvSpPr>
        <p:spPr>
          <a:xfrm>
            <a:off x="9453414" y="2559322"/>
            <a:ext cx="6152258" cy="514350"/>
          </a:xfrm>
          <a:prstGeom prst="rect">
            <a:avLst/>
          </a:prstGeom>
        </p:spPr>
        <p:txBody>
          <a:bodyPr lIns="0" tIns="0" rIns="0" bIns="0" rtlCol="0" anchor="t">
            <a:spAutoFit/>
          </a:bodyPr>
          <a:lstStyle/>
          <a:p>
            <a:pPr algn="l">
              <a:lnSpc>
                <a:spcPts val="4125"/>
              </a:lnSpc>
            </a:pPr>
            <a:r>
              <a:rPr lang="en-US" sz="3312">
                <a:solidFill>
                  <a:srgbClr val="403CCF"/>
                </a:solidFill>
                <a:latin typeface="Glacial Indifference"/>
                <a:ea typeface="Glacial Indifference"/>
                <a:cs typeface="Glacial Indifference"/>
                <a:sym typeface="Glacial Indifference"/>
              </a:rPr>
              <a:t>Test Performance Summary</a:t>
            </a:r>
          </a:p>
        </p:txBody>
      </p:sp>
      <p:grpSp>
        <p:nvGrpSpPr>
          <p:cNvPr id="20" name="Group 20"/>
          <p:cNvGrpSpPr/>
          <p:nvPr/>
        </p:nvGrpSpPr>
        <p:grpSpPr>
          <a:xfrm>
            <a:off x="9453414" y="3183893"/>
            <a:ext cx="7805886" cy="1787806"/>
            <a:chOff x="0" y="0"/>
            <a:chExt cx="10407848" cy="2383741"/>
          </a:xfrm>
        </p:grpSpPr>
        <p:sp>
          <p:nvSpPr>
            <p:cNvPr id="21" name="TextBox 21"/>
            <p:cNvSpPr txBox="1"/>
            <p:nvPr/>
          </p:nvSpPr>
          <p:spPr>
            <a:xfrm>
              <a:off x="0" y="-85725"/>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Best angular error: </a:t>
              </a:r>
              <a:r>
                <a:rPr lang="en-US" sz="1887">
                  <a:solidFill>
                    <a:srgbClr val="49495A"/>
                  </a:solidFill>
                  <a:latin typeface="Glacial Indifference"/>
                  <a:ea typeface="Glacial Indifference"/>
                  <a:cs typeface="Glacial Indifference"/>
                  <a:sym typeface="Glacial Indifference"/>
                </a:rPr>
                <a:t>5.06°</a:t>
              </a:r>
            </a:p>
          </p:txBody>
        </p:sp>
        <p:sp>
          <p:nvSpPr>
            <p:cNvPr id="22" name="TextBox 22"/>
            <p:cNvSpPr txBox="1"/>
            <p:nvPr/>
          </p:nvSpPr>
          <p:spPr>
            <a:xfrm>
              <a:off x="0" y="422615"/>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Validation loss:</a:t>
              </a:r>
              <a:r>
                <a:rPr lang="en-US" sz="1887">
                  <a:solidFill>
                    <a:srgbClr val="49495A"/>
                  </a:solidFill>
                  <a:latin typeface="Glacial Indifference"/>
                  <a:ea typeface="Glacial Indifference"/>
                  <a:cs typeface="Glacial Indifference"/>
                  <a:sym typeface="Glacial Indifference"/>
                </a:rPr>
                <a:t> 0.0065</a:t>
              </a:r>
            </a:p>
          </p:txBody>
        </p:sp>
        <p:sp>
          <p:nvSpPr>
            <p:cNvPr id="23" name="TextBox 23"/>
            <p:cNvSpPr txBox="1"/>
            <p:nvPr/>
          </p:nvSpPr>
          <p:spPr>
            <a:xfrm>
              <a:off x="0" y="920636"/>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b="1">
                  <a:solidFill>
                    <a:srgbClr val="49495A"/>
                  </a:solidFill>
                  <a:latin typeface="Glacial Indifference Bold"/>
                  <a:ea typeface="Glacial Indifference Bold"/>
                  <a:cs typeface="Glacial Indifference Bold"/>
                  <a:sym typeface="Glacial Indifference Bold"/>
                </a:rPr>
                <a:t>Inference speed:</a:t>
              </a:r>
              <a:r>
                <a:rPr lang="en-US" sz="1887">
                  <a:solidFill>
                    <a:srgbClr val="49495A"/>
                  </a:solidFill>
                  <a:latin typeface="Glacial Indifference"/>
                  <a:ea typeface="Glacial Indifference"/>
                  <a:cs typeface="Glacial Indifference"/>
                  <a:sym typeface="Glacial Indifference"/>
                </a:rPr>
                <a:t> 24 ms/image</a:t>
              </a:r>
            </a:p>
          </p:txBody>
        </p:sp>
        <p:sp>
          <p:nvSpPr>
            <p:cNvPr id="24" name="TextBox 24"/>
            <p:cNvSpPr txBox="1"/>
            <p:nvPr/>
          </p:nvSpPr>
          <p:spPr>
            <a:xfrm>
              <a:off x="0" y="1423815"/>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Glacial Indifference"/>
                  <a:ea typeface="Glacial Indifference"/>
                  <a:cs typeface="Glacial Indifference"/>
                  <a:sym typeface="Glacial Indifference"/>
                </a:rPr>
                <a:t>Reduced overfitting through heavy augmentation</a:t>
              </a:r>
            </a:p>
          </p:txBody>
        </p:sp>
        <p:sp>
          <p:nvSpPr>
            <p:cNvPr id="25" name="TextBox 25"/>
            <p:cNvSpPr txBox="1"/>
            <p:nvPr/>
          </p:nvSpPr>
          <p:spPr>
            <a:xfrm>
              <a:off x="0" y="1926995"/>
              <a:ext cx="10407848" cy="456746"/>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Glacial Indifference"/>
                  <a:ea typeface="Glacial Indifference"/>
                  <a:cs typeface="Glacial Indifference"/>
                  <a:sym typeface="Glacial Indifference"/>
                </a:rPr>
                <a:t>Accurate gaze estimation even under head tilt and lighting variation</a:t>
              </a:r>
            </a:p>
          </p:txBody>
        </p:sp>
      </p:gr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
        <p:nvSpPr>
          <p:cNvPr id="27" name="TextBox 27"/>
          <p:cNvSpPr txBox="1"/>
          <p:nvPr/>
        </p:nvSpPr>
        <p:spPr>
          <a:xfrm>
            <a:off x="6698737" y="1009650"/>
            <a:ext cx="4890525" cy="976503"/>
          </a:xfrm>
          <a:prstGeom prst="rect">
            <a:avLst/>
          </a:prstGeom>
        </p:spPr>
        <p:txBody>
          <a:bodyPr lIns="0" tIns="0" rIns="0" bIns="0" rtlCol="0" anchor="t">
            <a:spAutoFit/>
          </a:bodyPr>
          <a:lstStyle/>
          <a:p>
            <a:pPr algn="l">
              <a:lnSpc>
                <a:spcPts val="7896"/>
              </a:lnSpc>
            </a:pPr>
            <a:r>
              <a:rPr lang="en-US" sz="6300" b="1" i="1">
                <a:solidFill>
                  <a:srgbClr val="2D3880"/>
                </a:solidFill>
                <a:latin typeface="Cormorant Garamond Bold Italics"/>
                <a:ea typeface="Cormorant Garamond Bold Italics"/>
                <a:cs typeface="Cormorant Garamond Bold Italics"/>
                <a:sym typeface="Cormorant Garamond Bold Italics"/>
              </a:rPr>
              <a:t>Training Process</a:t>
            </a: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TextBox 6"/>
          <p:cNvSpPr txBox="1"/>
          <p:nvPr/>
        </p:nvSpPr>
        <p:spPr>
          <a:xfrm>
            <a:off x="5736042" y="646096"/>
            <a:ext cx="6817335" cy="971892"/>
          </a:xfrm>
          <a:prstGeom prst="rect">
            <a:avLst/>
          </a:prstGeom>
        </p:spPr>
        <p:txBody>
          <a:bodyPr lIns="0" tIns="0" rIns="0" bIns="0" rtlCol="0" anchor="t">
            <a:spAutoFit/>
          </a:bodyPr>
          <a:lstStyle/>
          <a:p>
            <a:pPr algn="l">
              <a:lnSpc>
                <a:spcPts val="7857"/>
              </a:lnSpc>
            </a:pPr>
            <a:r>
              <a:rPr lang="en-US" sz="6300" b="1" i="1">
                <a:solidFill>
                  <a:srgbClr val="2D3880"/>
                </a:solidFill>
                <a:latin typeface="Cormorant Garamond Bold Italics"/>
                <a:ea typeface="Cormorant Garamond Bold Italics"/>
                <a:cs typeface="Cormorant Garamond Bold Italics"/>
                <a:sym typeface="Cormorant Garamond Bold Italics"/>
              </a:rPr>
              <a:t>Object Detection Model </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403CCF"/>
                </a:solidFill>
                <a:latin typeface="Canva Sans"/>
                <a:ea typeface="Canva Sans"/>
                <a:cs typeface="Canva Sans"/>
                <a:sym typeface="Canva Sans"/>
              </a:rPr>
              <a:t>34</a:t>
            </a:r>
          </a:p>
        </p:txBody>
      </p:sp>
      <p:sp>
        <p:nvSpPr>
          <p:cNvPr id="8" name="TextBox 8"/>
          <p:cNvSpPr txBox="1"/>
          <p:nvPr/>
        </p:nvSpPr>
        <p:spPr>
          <a:xfrm>
            <a:off x="1028700" y="1739766"/>
            <a:ext cx="6848216" cy="627987"/>
          </a:xfrm>
          <a:prstGeom prst="rect">
            <a:avLst/>
          </a:prstGeom>
        </p:spPr>
        <p:txBody>
          <a:bodyPr lIns="0" tIns="0" rIns="0" bIns="0" rtlCol="0" anchor="t">
            <a:spAutoFit/>
          </a:bodyPr>
          <a:lstStyle/>
          <a:p>
            <a:pPr algn="l">
              <a:lnSpc>
                <a:spcPts val="5064"/>
              </a:lnSpc>
            </a:pPr>
            <a:r>
              <a:rPr lang="en-US" sz="4028" b="1" i="1">
                <a:solidFill>
                  <a:srgbClr val="403CCF"/>
                </a:solidFill>
                <a:latin typeface="Cormorant Garamond Bold Italics"/>
                <a:ea typeface="Cormorant Garamond Bold Italics"/>
                <a:cs typeface="Cormorant Garamond Bold Italics"/>
                <a:sym typeface="Cormorant Garamond Bold Italics"/>
              </a:rPr>
              <a:t>Data Overview &amp; Collection Process</a:t>
            </a:r>
          </a:p>
        </p:txBody>
      </p:sp>
      <p:grpSp>
        <p:nvGrpSpPr>
          <p:cNvPr id="9" name="Group 9"/>
          <p:cNvGrpSpPr/>
          <p:nvPr/>
        </p:nvGrpSpPr>
        <p:grpSpPr>
          <a:xfrm>
            <a:off x="1028700" y="2397911"/>
            <a:ext cx="7992013" cy="7514455"/>
            <a:chOff x="0" y="0"/>
            <a:chExt cx="10656017" cy="10019273"/>
          </a:xfrm>
        </p:grpSpPr>
        <p:sp>
          <p:nvSpPr>
            <p:cNvPr id="10" name="TextBox 10"/>
            <p:cNvSpPr txBox="1"/>
            <p:nvPr/>
          </p:nvSpPr>
          <p:spPr>
            <a:xfrm>
              <a:off x="0" y="-19050"/>
              <a:ext cx="5032149" cy="455345"/>
            </a:xfrm>
            <a:prstGeom prst="rect">
              <a:avLst/>
            </a:prstGeom>
          </p:spPr>
          <p:txBody>
            <a:bodyPr lIns="0" tIns="0" rIns="0" bIns="0" rtlCol="0" anchor="t">
              <a:spAutoFit/>
            </a:bodyPr>
            <a:lstStyle/>
            <a:p>
              <a:pPr algn="l">
                <a:lnSpc>
                  <a:spcPts val="2716"/>
                </a:lnSpc>
              </a:pPr>
              <a:r>
                <a:rPr lang="en-US" sz="2160">
                  <a:solidFill>
                    <a:srgbClr val="615EDB"/>
                  </a:solidFill>
                  <a:latin typeface="Glacial Indifference"/>
                  <a:ea typeface="Glacial Indifference"/>
                  <a:cs typeface="Glacial Indifference"/>
                  <a:sym typeface="Glacial Indifference"/>
                </a:rPr>
                <a:t>A) Data Collection Sources</a:t>
              </a:r>
            </a:p>
          </p:txBody>
        </p:sp>
        <p:sp>
          <p:nvSpPr>
            <p:cNvPr id="11" name="TextBox 11"/>
            <p:cNvSpPr txBox="1"/>
            <p:nvPr/>
          </p:nvSpPr>
          <p:spPr>
            <a:xfrm>
              <a:off x="0" y="697197"/>
              <a:ext cx="10656017" cy="417446"/>
            </a:xfrm>
            <a:prstGeom prst="rect">
              <a:avLst/>
            </a:prstGeom>
          </p:spPr>
          <p:txBody>
            <a:bodyPr lIns="0" tIns="0" rIns="0" bIns="0" rtlCol="0" anchor="t">
              <a:spAutoFit/>
            </a:bodyPr>
            <a:lstStyle/>
            <a:p>
              <a:pPr marL="260595" lvl="1" indent="-130297"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Roboflow Datasets</a:t>
              </a:r>
            </a:p>
          </p:txBody>
        </p:sp>
        <p:sp>
          <p:nvSpPr>
            <p:cNvPr id="12" name="TextBox 12"/>
            <p:cNvSpPr txBox="1"/>
            <p:nvPr/>
          </p:nvSpPr>
          <p:spPr>
            <a:xfrm>
              <a:off x="0" y="1280260"/>
              <a:ext cx="10656017" cy="887346"/>
            </a:xfrm>
            <a:prstGeom prst="rect">
              <a:avLst/>
            </a:prstGeom>
          </p:spPr>
          <p:txBody>
            <a:bodyPr lIns="0" tIns="0" rIns="0" bIns="0" rtlCol="0" anchor="t">
              <a:spAutoFit/>
            </a:bodyPr>
            <a:lstStyle/>
            <a:p>
              <a:pPr marL="683817" lvl="2" indent="-227939"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Pre-labeled datasets from Roboflow Universe used as a foundational training corpus</a:t>
              </a:r>
            </a:p>
          </p:txBody>
        </p:sp>
        <p:sp>
          <p:nvSpPr>
            <p:cNvPr id="13" name="TextBox 13"/>
            <p:cNvSpPr txBox="1"/>
            <p:nvPr/>
          </p:nvSpPr>
          <p:spPr>
            <a:xfrm>
              <a:off x="0" y="2342640"/>
              <a:ext cx="10656017" cy="887346"/>
            </a:xfrm>
            <a:prstGeom prst="rect">
              <a:avLst/>
            </a:prstGeom>
          </p:spPr>
          <p:txBody>
            <a:bodyPr lIns="0" tIns="0" rIns="0" bIns="0" rtlCol="0" anchor="t">
              <a:spAutoFit/>
            </a:bodyPr>
            <a:lstStyle/>
            <a:p>
              <a:pPr marL="683817" lvl="2" indent="-227939"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Included annotated images of cheating-related objects such as:(Phones, Headphones, paper)</a:t>
              </a:r>
            </a:p>
          </p:txBody>
        </p:sp>
        <p:sp>
          <p:nvSpPr>
            <p:cNvPr id="14" name="TextBox 14"/>
            <p:cNvSpPr txBox="1"/>
            <p:nvPr/>
          </p:nvSpPr>
          <p:spPr>
            <a:xfrm>
              <a:off x="0" y="3405021"/>
              <a:ext cx="10656017" cy="417446"/>
            </a:xfrm>
            <a:prstGeom prst="rect">
              <a:avLst/>
            </a:prstGeom>
          </p:spPr>
          <p:txBody>
            <a:bodyPr lIns="0" tIns="0" rIns="0" bIns="0" rtlCol="0" anchor="t">
              <a:spAutoFit/>
            </a:bodyPr>
            <a:lstStyle/>
            <a:p>
              <a:pPr marL="260595" lvl="1" indent="-130297"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Web Images</a:t>
              </a:r>
            </a:p>
          </p:txBody>
        </p:sp>
        <p:sp>
          <p:nvSpPr>
            <p:cNvPr id="15" name="TextBox 15"/>
            <p:cNvSpPr txBox="1"/>
            <p:nvPr/>
          </p:nvSpPr>
          <p:spPr>
            <a:xfrm>
              <a:off x="0" y="3988084"/>
              <a:ext cx="10656017" cy="887346"/>
            </a:xfrm>
            <a:prstGeom prst="rect">
              <a:avLst/>
            </a:prstGeom>
          </p:spPr>
          <p:txBody>
            <a:bodyPr lIns="0" tIns="0" rIns="0" bIns="0" rtlCol="0" anchor="t">
              <a:spAutoFit/>
            </a:bodyPr>
            <a:lstStyle/>
            <a:p>
              <a:pPr marL="683817" lvl="2" indent="-227939"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Publicly available images of cheating-associated objects downloaded from the internet</a:t>
              </a:r>
            </a:p>
          </p:txBody>
        </p:sp>
        <p:sp>
          <p:nvSpPr>
            <p:cNvPr id="16" name="TextBox 16"/>
            <p:cNvSpPr txBox="1"/>
            <p:nvPr/>
          </p:nvSpPr>
          <p:spPr>
            <a:xfrm>
              <a:off x="0" y="5050464"/>
              <a:ext cx="10656017" cy="417446"/>
            </a:xfrm>
            <a:prstGeom prst="rect">
              <a:avLst/>
            </a:prstGeom>
          </p:spPr>
          <p:txBody>
            <a:bodyPr lIns="0" tIns="0" rIns="0" bIns="0" rtlCol="0" anchor="t">
              <a:spAutoFit/>
            </a:bodyPr>
            <a:lstStyle/>
            <a:p>
              <a:pPr marL="683817" lvl="2" indent="-227939"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Objects include:</a:t>
              </a:r>
            </a:p>
          </p:txBody>
        </p:sp>
        <p:sp>
          <p:nvSpPr>
            <p:cNvPr id="17" name="TextBox 17"/>
            <p:cNvSpPr txBox="1"/>
            <p:nvPr/>
          </p:nvSpPr>
          <p:spPr>
            <a:xfrm>
              <a:off x="0" y="5633528"/>
              <a:ext cx="10656017" cy="417446"/>
            </a:xfrm>
            <a:prstGeom prst="rect">
              <a:avLst/>
            </a:prstGeom>
          </p:spPr>
          <p:txBody>
            <a:bodyPr lIns="0" tIns="0" rIns="0" bIns="0" rtlCol="0" anchor="t">
              <a:spAutoFit/>
            </a:bodyPr>
            <a:lstStyle/>
            <a:p>
              <a:pPr marL="1107039" lvl="3" indent="-276760"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Electronic devices (smartphones, laptops)</a:t>
              </a:r>
            </a:p>
          </p:txBody>
        </p:sp>
        <p:sp>
          <p:nvSpPr>
            <p:cNvPr id="18" name="TextBox 18"/>
            <p:cNvSpPr txBox="1"/>
            <p:nvPr/>
          </p:nvSpPr>
          <p:spPr>
            <a:xfrm>
              <a:off x="0" y="6216591"/>
              <a:ext cx="10656017" cy="417446"/>
            </a:xfrm>
            <a:prstGeom prst="rect">
              <a:avLst/>
            </a:prstGeom>
          </p:spPr>
          <p:txBody>
            <a:bodyPr lIns="0" tIns="0" rIns="0" bIns="0" rtlCol="0" anchor="t">
              <a:spAutoFit/>
            </a:bodyPr>
            <a:lstStyle/>
            <a:p>
              <a:pPr marL="1107039" lvl="3" indent="-276760"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Written materials (notes, books)</a:t>
              </a:r>
            </a:p>
          </p:txBody>
        </p:sp>
        <p:sp>
          <p:nvSpPr>
            <p:cNvPr id="19" name="TextBox 19"/>
            <p:cNvSpPr txBox="1"/>
            <p:nvPr/>
          </p:nvSpPr>
          <p:spPr>
            <a:xfrm>
              <a:off x="0" y="6799654"/>
              <a:ext cx="10656017" cy="417446"/>
            </a:xfrm>
            <a:prstGeom prst="rect">
              <a:avLst/>
            </a:prstGeom>
          </p:spPr>
          <p:txBody>
            <a:bodyPr lIns="0" tIns="0" rIns="0" bIns="0" rtlCol="0" anchor="t">
              <a:spAutoFit/>
            </a:bodyPr>
            <a:lstStyle/>
            <a:p>
              <a:pPr marL="1107039" lvl="3" indent="-276760"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Hand gestures</a:t>
              </a:r>
            </a:p>
          </p:txBody>
        </p:sp>
        <p:sp>
          <p:nvSpPr>
            <p:cNvPr id="20" name="TextBox 20"/>
            <p:cNvSpPr txBox="1"/>
            <p:nvPr/>
          </p:nvSpPr>
          <p:spPr>
            <a:xfrm>
              <a:off x="0" y="7382717"/>
              <a:ext cx="10656017" cy="417446"/>
            </a:xfrm>
            <a:prstGeom prst="rect">
              <a:avLst/>
            </a:prstGeom>
          </p:spPr>
          <p:txBody>
            <a:bodyPr lIns="0" tIns="0" rIns="0" bIns="0" rtlCol="0" anchor="t">
              <a:spAutoFit/>
            </a:bodyPr>
            <a:lstStyle/>
            <a:p>
              <a:pPr marL="260595" lvl="1" indent="-130297"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Webcam Captures</a:t>
              </a:r>
            </a:p>
          </p:txBody>
        </p:sp>
        <p:sp>
          <p:nvSpPr>
            <p:cNvPr id="21" name="TextBox 21"/>
            <p:cNvSpPr txBox="1"/>
            <p:nvPr/>
          </p:nvSpPr>
          <p:spPr>
            <a:xfrm>
              <a:off x="0" y="7965780"/>
              <a:ext cx="10656017" cy="417446"/>
            </a:xfrm>
            <a:prstGeom prst="rect">
              <a:avLst/>
            </a:prstGeom>
          </p:spPr>
          <p:txBody>
            <a:bodyPr lIns="0" tIns="0" rIns="0" bIns="0" rtlCol="0" anchor="t">
              <a:spAutoFit/>
            </a:bodyPr>
            <a:lstStyle/>
            <a:p>
              <a:pPr marL="683817" lvl="2" indent="-227939"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Simulated cheating scenarios recorded via webcam</a:t>
              </a:r>
            </a:p>
          </p:txBody>
        </p:sp>
        <p:sp>
          <p:nvSpPr>
            <p:cNvPr id="22" name="TextBox 22"/>
            <p:cNvSpPr txBox="1"/>
            <p:nvPr/>
          </p:nvSpPr>
          <p:spPr>
            <a:xfrm>
              <a:off x="0" y="8548843"/>
              <a:ext cx="10656017" cy="417446"/>
            </a:xfrm>
            <a:prstGeom prst="rect">
              <a:avLst/>
            </a:prstGeom>
          </p:spPr>
          <p:txBody>
            <a:bodyPr lIns="0" tIns="0" rIns="0" bIns="0" rtlCol="0" anchor="t">
              <a:spAutoFit/>
            </a:bodyPr>
            <a:lstStyle/>
            <a:p>
              <a:pPr marL="683817" lvl="2" indent="-227939"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Designed to capture real-world conditions including:</a:t>
              </a:r>
            </a:p>
          </p:txBody>
        </p:sp>
        <p:sp>
          <p:nvSpPr>
            <p:cNvPr id="23" name="TextBox 23"/>
            <p:cNvSpPr txBox="1"/>
            <p:nvPr/>
          </p:nvSpPr>
          <p:spPr>
            <a:xfrm>
              <a:off x="0" y="9131907"/>
              <a:ext cx="10656017" cy="887367"/>
            </a:xfrm>
            <a:prstGeom prst="rect">
              <a:avLst/>
            </a:prstGeom>
          </p:spPr>
          <p:txBody>
            <a:bodyPr lIns="0" tIns="0" rIns="0" bIns="0" rtlCol="0" anchor="t">
              <a:spAutoFit/>
            </a:bodyPr>
            <a:lstStyle/>
            <a:p>
              <a:pPr marL="1107039" lvl="3" indent="-276760" algn="l">
                <a:lnSpc>
                  <a:spcPts val="2777"/>
                </a:lnSpc>
                <a:buFont typeface="Arial"/>
                <a:buChar char="￭"/>
              </a:pPr>
              <a:r>
                <a:rPr lang="en-US" sz="1727">
                  <a:solidFill>
                    <a:srgbClr val="49495A"/>
                  </a:solidFill>
                  <a:latin typeface="Glacial Indifference"/>
                  <a:ea typeface="Glacial Indifference"/>
                  <a:cs typeface="Glacial Indifference"/>
                  <a:sym typeface="Glacial Indifference"/>
                </a:rPr>
                <a:t>Varied lighting</a:t>
              </a:r>
            </a:p>
            <a:p>
              <a:pPr marL="1106898" lvl="3" indent="-276724" algn="l">
                <a:lnSpc>
                  <a:spcPts val="2776"/>
                </a:lnSpc>
                <a:buFont typeface="Arial"/>
                <a:buChar char="￭"/>
              </a:pPr>
              <a:r>
                <a:rPr lang="en-US" sz="1727">
                  <a:solidFill>
                    <a:srgbClr val="49495A"/>
                  </a:solidFill>
                  <a:latin typeface="Glacial Indifference"/>
                  <a:ea typeface="Glacial Indifference"/>
                  <a:cs typeface="Glacial Indifference"/>
                  <a:sym typeface="Glacial Indifference"/>
                </a:rPr>
                <a:t>Different postures and angles</a:t>
              </a:r>
            </a:p>
          </p:txBody>
        </p:sp>
      </p:grpSp>
      <p:sp>
        <p:nvSpPr>
          <p:cNvPr id="24" name="Freeform 24" descr="preencoded.png"/>
          <p:cNvSpPr/>
          <p:nvPr/>
        </p:nvSpPr>
        <p:spPr>
          <a:xfrm>
            <a:off x="9477774" y="2315089"/>
            <a:ext cx="8262258" cy="3217022"/>
          </a:xfrm>
          <a:custGeom>
            <a:avLst/>
            <a:gdLst/>
            <a:ahLst/>
            <a:cxnLst/>
            <a:rect l="l" t="t" r="r" b="b"/>
            <a:pathLst>
              <a:path w="8262258" h="3217022">
                <a:moveTo>
                  <a:pt x="0" y="0"/>
                </a:moveTo>
                <a:lnTo>
                  <a:pt x="8262258" y="0"/>
                </a:lnTo>
                <a:lnTo>
                  <a:pt x="8262258" y="3217022"/>
                </a:lnTo>
                <a:lnTo>
                  <a:pt x="0" y="3217022"/>
                </a:lnTo>
                <a:lnTo>
                  <a:pt x="0" y="0"/>
                </a:lnTo>
                <a:close/>
              </a:path>
            </a:pathLst>
          </a:custGeom>
          <a:blipFill>
            <a:blip r:embed="rId2"/>
            <a:stretch>
              <a:fillRect l="-1610" t="-10677" r="-1610"/>
            </a:stretch>
          </a:blipFill>
        </p:spPr>
        <p:txBody>
          <a:bodyPr/>
          <a:lstStyle/>
          <a:p>
            <a:endParaRPr lang="en-US"/>
          </a:p>
        </p:txBody>
      </p:sp>
      <p:sp>
        <p:nvSpPr>
          <p:cNvPr id="25" name="Freeform 25" descr="preencoded.png"/>
          <p:cNvSpPr/>
          <p:nvPr/>
        </p:nvSpPr>
        <p:spPr>
          <a:xfrm>
            <a:off x="9655136" y="5791329"/>
            <a:ext cx="8262258" cy="3207753"/>
          </a:xfrm>
          <a:custGeom>
            <a:avLst/>
            <a:gdLst/>
            <a:ahLst/>
            <a:cxnLst/>
            <a:rect l="l" t="t" r="r" b="b"/>
            <a:pathLst>
              <a:path w="8262258" h="3207753">
                <a:moveTo>
                  <a:pt x="0" y="0"/>
                </a:moveTo>
                <a:lnTo>
                  <a:pt x="8262259" y="0"/>
                </a:lnTo>
                <a:lnTo>
                  <a:pt x="8262259" y="3207753"/>
                </a:lnTo>
                <a:lnTo>
                  <a:pt x="0" y="3207753"/>
                </a:lnTo>
                <a:lnTo>
                  <a:pt x="0" y="0"/>
                </a:lnTo>
                <a:close/>
              </a:path>
            </a:pathLst>
          </a:custGeom>
          <a:blipFill>
            <a:blip r:embed="rId3"/>
            <a:stretch>
              <a:fillRect t="-1622" r="-923" b="-1610"/>
            </a:stretch>
          </a:blipFill>
        </p:spPr>
        <p:txBody>
          <a:bodyPr/>
          <a:lstStyle/>
          <a:p>
            <a:endParaRPr lang="en-US"/>
          </a:p>
        </p:txBody>
      </p:sp>
      <p:sp>
        <p:nvSpPr>
          <p:cNvPr id="26" name="Freeform 26"/>
          <p:cNvSpPr/>
          <p:nvPr/>
        </p:nvSpPr>
        <p:spPr>
          <a:xfrm flipH="1" flipV="1">
            <a:off x="14192307" y="23731"/>
            <a:ext cx="4095693" cy="1735084"/>
          </a:xfrm>
          <a:custGeom>
            <a:avLst/>
            <a:gdLst/>
            <a:ahLst/>
            <a:cxnLst/>
            <a:rect l="l" t="t" r="r" b="b"/>
            <a:pathLst>
              <a:path w="4095693" h="1735084">
                <a:moveTo>
                  <a:pt x="4095693" y="1735085"/>
                </a:moveTo>
                <a:lnTo>
                  <a:pt x="0" y="1735085"/>
                </a:lnTo>
                <a:lnTo>
                  <a:pt x="0" y="0"/>
                </a:lnTo>
                <a:lnTo>
                  <a:pt x="4095693" y="0"/>
                </a:lnTo>
                <a:lnTo>
                  <a:pt x="4095693" y="173508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flipV="1">
            <a:off x="0" y="23130"/>
            <a:ext cx="4097112" cy="1735685"/>
          </a:xfrm>
          <a:custGeom>
            <a:avLst/>
            <a:gdLst/>
            <a:ahLst/>
            <a:cxnLst/>
            <a:rect l="l" t="t" r="r" b="b"/>
            <a:pathLst>
              <a:path w="4097112" h="1735685">
                <a:moveTo>
                  <a:pt x="0" y="1735686"/>
                </a:moveTo>
                <a:lnTo>
                  <a:pt x="4097112" y="1735686"/>
                </a:lnTo>
                <a:lnTo>
                  <a:pt x="4097112" y="0"/>
                </a:lnTo>
                <a:lnTo>
                  <a:pt x="0" y="0"/>
                </a:lnTo>
                <a:lnTo>
                  <a:pt x="0" y="1735686"/>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grpSp>
        <p:nvGrpSpPr>
          <p:cNvPr id="6" name="Group 6"/>
          <p:cNvGrpSpPr/>
          <p:nvPr/>
        </p:nvGrpSpPr>
        <p:grpSpPr>
          <a:xfrm>
            <a:off x="1028700" y="1722423"/>
            <a:ext cx="8659266" cy="3522977"/>
            <a:chOff x="0" y="0"/>
            <a:chExt cx="11545688" cy="4697303"/>
          </a:xfrm>
        </p:grpSpPr>
        <p:sp>
          <p:nvSpPr>
            <p:cNvPr id="7" name="TextBox 7"/>
            <p:cNvSpPr txBox="1"/>
            <p:nvPr/>
          </p:nvSpPr>
          <p:spPr>
            <a:xfrm>
              <a:off x="0" y="4262402"/>
              <a:ext cx="11545688"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Class Distribution:</a:t>
              </a:r>
            </a:p>
          </p:txBody>
        </p:sp>
        <p:sp>
          <p:nvSpPr>
            <p:cNvPr id="8" name="TextBox 8"/>
            <p:cNvSpPr txBox="1"/>
            <p:nvPr/>
          </p:nvSpPr>
          <p:spPr>
            <a:xfrm>
              <a:off x="27780" y="2921254"/>
              <a:ext cx="4152153" cy="487094"/>
            </a:xfrm>
            <a:prstGeom prst="rect">
              <a:avLst/>
            </a:prstGeom>
          </p:spPr>
          <p:txBody>
            <a:bodyPr lIns="0" tIns="0" rIns="0" bIns="0" rtlCol="0" anchor="t">
              <a:spAutoFit/>
            </a:bodyPr>
            <a:lstStyle/>
            <a:p>
              <a:pPr algn="l">
                <a:lnSpc>
                  <a:spcPts val="2950"/>
                </a:lnSpc>
              </a:pPr>
              <a:r>
                <a:rPr lang="en-US" sz="2324">
                  <a:solidFill>
                    <a:srgbClr val="403CCF"/>
                  </a:solidFill>
                  <a:latin typeface="Glacial Indifference"/>
                  <a:ea typeface="Glacial Indifference"/>
                  <a:cs typeface="Glacial Indifference"/>
                  <a:sym typeface="Glacial Indifference"/>
                </a:rPr>
                <a:t>C) Dataset Composition</a:t>
              </a:r>
            </a:p>
          </p:txBody>
        </p:sp>
        <p:sp>
          <p:nvSpPr>
            <p:cNvPr id="9" name="TextBox 9"/>
            <p:cNvSpPr txBox="1"/>
            <p:nvPr/>
          </p:nvSpPr>
          <p:spPr>
            <a:xfrm>
              <a:off x="0" y="3461437"/>
              <a:ext cx="11545688"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Total Classes Detected: phone, laptop, headphones, hand, paper</a:t>
              </a:r>
            </a:p>
          </p:txBody>
        </p:sp>
        <p:sp>
          <p:nvSpPr>
            <p:cNvPr id="10" name="TextBox 10"/>
            <p:cNvSpPr txBox="1"/>
            <p:nvPr/>
          </p:nvSpPr>
          <p:spPr>
            <a:xfrm>
              <a:off x="0" y="3876694"/>
              <a:ext cx="11545688"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Total Instances: Training: 8,754 instances, Validation: 1,369 instances</a:t>
              </a:r>
            </a:p>
          </p:txBody>
        </p:sp>
        <p:grpSp>
          <p:nvGrpSpPr>
            <p:cNvPr id="11" name="Group 11"/>
            <p:cNvGrpSpPr/>
            <p:nvPr/>
          </p:nvGrpSpPr>
          <p:grpSpPr>
            <a:xfrm>
              <a:off x="13908" y="4123893"/>
              <a:ext cx="11531780" cy="554435"/>
              <a:chOff x="0" y="0"/>
              <a:chExt cx="11531780" cy="554435"/>
            </a:xfrm>
          </p:grpSpPr>
          <p:sp>
            <p:nvSpPr>
              <p:cNvPr id="12" name="Freeform 12"/>
              <p:cNvSpPr/>
              <p:nvPr/>
            </p:nvSpPr>
            <p:spPr>
              <a:xfrm>
                <a:off x="0" y="0"/>
                <a:ext cx="11531828" cy="554482"/>
              </a:xfrm>
              <a:custGeom>
                <a:avLst/>
                <a:gdLst/>
                <a:ahLst/>
                <a:cxnLst/>
                <a:rect l="l" t="t" r="r" b="b"/>
                <a:pathLst>
                  <a:path w="11531828" h="554482">
                    <a:moveTo>
                      <a:pt x="0" y="0"/>
                    </a:moveTo>
                    <a:lnTo>
                      <a:pt x="11531828" y="0"/>
                    </a:lnTo>
                    <a:lnTo>
                      <a:pt x="11531828" y="554482"/>
                    </a:lnTo>
                    <a:lnTo>
                      <a:pt x="0" y="554482"/>
                    </a:lnTo>
                    <a:close/>
                  </a:path>
                </a:pathLst>
              </a:custGeom>
              <a:solidFill>
                <a:srgbClr val="FFFFFF">
                  <a:alpha val="0"/>
                </a:srgbClr>
              </a:solidFill>
            </p:spPr>
            <p:txBody>
              <a:bodyPr/>
              <a:lstStyle/>
              <a:p>
                <a:endParaRPr lang="en-US"/>
              </a:p>
            </p:txBody>
          </p:sp>
        </p:grpSp>
        <p:sp>
          <p:nvSpPr>
            <p:cNvPr id="13" name="TextBox 13"/>
            <p:cNvSpPr txBox="1"/>
            <p:nvPr/>
          </p:nvSpPr>
          <p:spPr>
            <a:xfrm>
              <a:off x="27780" y="-19050"/>
              <a:ext cx="3308242" cy="487094"/>
            </a:xfrm>
            <a:prstGeom prst="rect">
              <a:avLst/>
            </a:prstGeom>
          </p:spPr>
          <p:txBody>
            <a:bodyPr lIns="0" tIns="0" rIns="0" bIns="0" rtlCol="0" anchor="t">
              <a:spAutoFit/>
            </a:bodyPr>
            <a:lstStyle/>
            <a:p>
              <a:pPr algn="l">
                <a:lnSpc>
                  <a:spcPts val="2950"/>
                </a:lnSpc>
              </a:pPr>
              <a:r>
                <a:rPr lang="en-US" sz="2324">
                  <a:solidFill>
                    <a:srgbClr val="403CCF"/>
                  </a:solidFill>
                  <a:latin typeface="Glacial Indifference"/>
                  <a:ea typeface="Glacial Indifference"/>
                  <a:cs typeface="Glacial Indifference"/>
                  <a:sym typeface="Glacial Indifference"/>
                </a:rPr>
                <a:t>B) Labeling process</a:t>
              </a:r>
            </a:p>
          </p:txBody>
        </p:sp>
        <p:sp>
          <p:nvSpPr>
            <p:cNvPr id="14" name="TextBox 14"/>
            <p:cNvSpPr txBox="1"/>
            <p:nvPr/>
          </p:nvSpPr>
          <p:spPr>
            <a:xfrm>
              <a:off x="27780" y="525094"/>
              <a:ext cx="11517908"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Manual Annotation tool : makesense.ai (for the captured, web images)</a:t>
              </a:r>
            </a:p>
          </p:txBody>
        </p:sp>
        <p:sp>
          <p:nvSpPr>
            <p:cNvPr id="15" name="TextBox 15"/>
            <p:cNvSpPr txBox="1"/>
            <p:nvPr/>
          </p:nvSpPr>
          <p:spPr>
            <a:xfrm>
              <a:off x="27780" y="940350"/>
              <a:ext cx="11517908"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Prelabeled dataset in yolov8 format</a:t>
              </a:r>
            </a:p>
          </p:txBody>
        </p:sp>
        <p:sp>
          <p:nvSpPr>
            <p:cNvPr id="16" name="TextBox 16"/>
            <p:cNvSpPr txBox="1"/>
            <p:nvPr/>
          </p:nvSpPr>
          <p:spPr>
            <a:xfrm>
              <a:off x="27780" y="1355607"/>
              <a:ext cx="11517908"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Labeled classes : 'phone' , 'laptop' , 'head phones' , 'hand' , 'paper'</a:t>
              </a:r>
            </a:p>
          </p:txBody>
        </p:sp>
        <p:sp>
          <p:nvSpPr>
            <p:cNvPr id="17" name="TextBox 17"/>
            <p:cNvSpPr txBox="1"/>
            <p:nvPr/>
          </p:nvSpPr>
          <p:spPr>
            <a:xfrm>
              <a:off x="27780" y="1770863"/>
              <a:ext cx="11517908" cy="9175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Label Quality Assurance : Double-checked by human reviewer, Ensure high accuracy and consistency across all data sources</a:t>
              </a:r>
            </a:p>
          </p:txBody>
        </p:sp>
      </p:grpSp>
      <p:sp>
        <p:nvSpPr>
          <p:cNvPr id="18" name="TextBox 18"/>
          <p:cNvSpPr txBox="1"/>
          <p:nvPr/>
        </p:nvSpPr>
        <p:spPr>
          <a:xfrm>
            <a:off x="4586093" y="370731"/>
            <a:ext cx="9115813" cy="979170"/>
          </a:xfrm>
          <a:prstGeom prst="rect">
            <a:avLst/>
          </a:prstGeom>
        </p:spPr>
        <p:txBody>
          <a:bodyPr lIns="0" tIns="0" rIns="0" bIns="0" rtlCol="0" anchor="t">
            <a:spAutoFit/>
          </a:bodyPr>
          <a:lstStyle/>
          <a:p>
            <a:pPr algn="l">
              <a:lnSpc>
                <a:spcPts val="7875"/>
              </a:lnSpc>
            </a:pPr>
            <a:r>
              <a:rPr lang="en-US" sz="6300" b="1" i="1">
                <a:solidFill>
                  <a:srgbClr val="2D3880"/>
                </a:solidFill>
                <a:latin typeface="Cormorant Garamond Bold Italics"/>
                <a:ea typeface="Cormorant Garamond Bold Italics"/>
                <a:cs typeface="Cormorant Garamond Bold Italics"/>
                <a:sym typeface="Cormorant Garamond Bold Italics"/>
              </a:rPr>
              <a:t>Data labeling &amp; Preprocessing</a:t>
            </a:r>
          </a:p>
        </p:txBody>
      </p:sp>
      <p:sp>
        <p:nvSpPr>
          <p:cNvPr id="19" name="TextBox 19"/>
          <p:cNvSpPr txBox="1"/>
          <p:nvPr/>
        </p:nvSpPr>
        <p:spPr>
          <a:xfrm>
            <a:off x="10486342" y="1703373"/>
            <a:ext cx="3215565" cy="370083"/>
          </a:xfrm>
          <a:prstGeom prst="rect">
            <a:avLst/>
          </a:prstGeom>
        </p:spPr>
        <p:txBody>
          <a:bodyPr lIns="0" tIns="0" rIns="0" bIns="0" rtlCol="0" anchor="t">
            <a:spAutoFit/>
          </a:bodyPr>
          <a:lstStyle/>
          <a:p>
            <a:pPr algn="l">
              <a:lnSpc>
                <a:spcPts val="2950"/>
              </a:lnSpc>
            </a:pPr>
            <a:r>
              <a:rPr lang="en-US" sz="2324">
                <a:solidFill>
                  <a:srgbClr val="403CCF"/>
                </a:solidFill>
                <a:latin typeface="Glacial Indifference"/>
                <a:ea typeface="Glacial Indifference"/>
                <a:cs typeface="Glacial Indifference"/>
                <a:sym typeface="Glacial Indifference"/>
              </a:rPr>
              <a:t>D) Label &amp; Image Format</a:t>
            </a:r>
          </a:p>
        </p:txBody>
      </p:sp>
      <p:grpSp>
        <p:nvGrpSpPr>
          <p:cNvPr id="20" name="Group 20"/>
          <p:cNvGrpSpPr/>
          <p:nvPr/>
        </p:nvGrpSpPr>
        <p:grpSpPr>
          <a:xfrm>
            <a:off x="10486342" y="2184407"/>
            <a:ext cx="7282986" cy="3060993"/>
            <a:chOff x="0" y="0"/>
            <a:chExt cx="9710647" cy="4081324"/>
          </a:xfrm>
        </p:grpSpPr>
        <p:sp>
          <p:nvSpPr>
            <p:cNvPr id="21" name="TextBox 21"/>
            <p:cNvSpPr txBox="1"/>
            <p:nvPr/>
          </p:nvSpPr>
          <p:spPr>
            <a:xfrm>
              <a:off x="0" y="-85725"/>
              <a:ext cx="9237681"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b="1">
                  <a:solidFill>
                    <a:srgbClr val="49495A"/>
                  </a:solidFill>
                  <a:latin typeface="Glacial Indifference Bold"/>
                  <a:ea typeface="Glacial Indifference Bold"/>
                  <a:cs typeface="Glacial Indifference Bold"/>
                  <a:sym typeface="Glacial Indifference Bold"/>
                </a:rPr>
                <a:t>Label Format:</a:t>
              </a:r>
            </a:p>
          </p:txBody>
        </p:sp>
        <p:sp>
          <p:nvSpPr>
            <p:cNvPr id="22" name="TextBox 22"/>
            <p:cNvSpPr txBox="1"/>
            <p:nvPr/>
          </p:nvSpPr>
          <p:spPr>
            <a:xfrm>
              <a:off x="472967" y="362571"/>
              <a:ext cx="9237681"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Yolo format: class_id x_center y_center width height</a:t>
              </a:r>
            </a:p>
          </p:txBody>
        </p:sp>
        <p:sp>
          <p:nvSpPr>
            <p:cNvPr id="23" name="TextBox 23"/>
            <p:cNvSpPr txBox="1"/>
            <p:nvPr/>
          </p:nvSpPr>
          <p:spPr>
            <a:xfrm>
              <a:off x="472967" y="711748"/>
              <a:ext cx="9237681"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Normalized values(range:0-1)</a:t>
              </a:r>
            </a:p>
          </p:txBody>
        </p:sp>
        <p:sp>
          <p:nvSpPr>
            <p:cNvPr id="24" name="TextBox 24"/>
            <p:cNvSpPr txBox="1"/>
            <p:nvPr/>
          </p:nvSpPr>
          <p:spPr>
            <a:xfrm>
              <a:off x="0" y="1160044"/>
              <a:ext cx="9237681"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b="1">
                  <a:solidFill>
                    <a:srgbClr val="49495A"/>
                  </a:solidFill>
                  <a:latin typeface="Glacial Indifference Bold"/>
                  <a:ea typeface="Glacial Indifference Bold"/>
                  <a:cs typeface="Glacial Indifference Bold"/>
                  <a:sym typeface="Glacial Indifference Bold"/>
                </a:rPr>
                <a:t>Image Resolution:</a:t>
              </a:r>
            </a:p>
          </p:txBody>
        </p:sp>
        <p:sp>
          <p:nvSpPr>
            <p:cNvPr id="25" name="TextBox 25"/>
            <p:cNvSpPr txBox="1"/>
            <p:nvPr/>
          </p:nvSpPr>
          <p:spPr>
            <a:xfrm>
              <a:off x="472967" y="1572721"/>
              <a:ext cx="9237681"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Resized to standard input size: 640x640 pixels</a:t>
              </a:r>
            </a:p>
          </p:txBody>
        </p:sp>
        <p:sp>
          <p:nvSpPr>
            <p:cNvPr id="26" name="TextBox 26"/>
            <p:cNvSpPr txBox="1"/>
            <p:nvPr/>
          </p:nvSpPr>
          <p:spPr>
            <a:xfrm>
              <a:off x="0" y="1990557"/>
              <a:ext cx="9237681"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b="1">
                  <a:solidFill>
                    <a:srgbClr val="49495A"/>
                  </a:solidFill>
                  <a:latin typeface="Glacial Indifference Bold"/>
                  <a:ea typeface="Glacial Indifference Bold"/>
                  <a:cs typeface="Glacial Indifference Bold"/>
                  <a:sym typeface="Glacial Indifference Bold"/>
                </a:rPr>
                <a:t>Color Space:</a:t>
              </a:r>
            </a:p>
          </p:txBody>
        </p:sp>
        <p:sp>
          <p:nvSpPr>
            <p:cNvPr id="27" name="TextBox 27"/>
            <p:cNvSpPr txBox="1"/>
            <p:nvPr/>
          </p:nvSpPr>
          <p:spPr>
            <a:xfrm>
              <a:off x="343976" y="2403234"/>
              <a:ext cx="9237681" cy="434901"/>
            </a:xfrm>
            <a:prstGeom prst="rect">
              <a:avLst/>
            </a:prstGeom>
          </p:spPr>
          <p:txBody>
            <a:bodyPr lIns="0" tIns="0" rIns="0" bIns="0" rtlCol="0" anchor="t">
              <a:spAutoFit/>
            </a:bodyPr>
            <a:lstStyle/>
            <a:p>
              <a:pPr marL="380521" lvl="1" indent="-190260"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RGB (no grayscale conversion applied)</a:t>
              </a:r>
            </a:p>
          </p:txBody>
        </p:sp>
        <p:sp>
          <p:nvSpPr>
            <p:cNvPr id="28" name="TextBox 28"/>
            <p:cNvSpPr txBox="1"/>
            <p:nvPr/>
          </p:nvSpPr>
          <p:spPr>
            <a:xfrm>
              <a:off x="0" y="2821070"/>
              <a:ext cx="9237681"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b="1">
                  <a:solidFill>
                    <a:srgbClr val="49495A"/>
                  </a:solidFill>
                  <a:latin typeface="Glacial Indifference Bold"/>
                  <a:ea typeface="Glacial Indifference Bold"/>
                  <a:cs typeface="Glacial Indifference Bold"/>
                  <a:sym typeface="Glacial Indifference Bold"/>
                </a:rPr>
                <a:t>Data Integrity Checks:</a:t>
              </a:r>
            </a:p>
          </p:txBody>
        </p:sp>
        <p:sp>
          <p:nvSpPr>
            <p:cNvPr id="29" name="TextBox 29"/>
            <p:cNvSpPr txBox="1"/>
            <p:nvPr/>
          </p:nvSpPr>
          <p:spPr>
            <a:xfrm>
              <a:off x="472967" y="3233746"/>
              <a:ext cx="9237681"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Verified for missing or corrupt files</a:t>
              </a:r>
            </a:p>
          </p:txBody>
        </p:sp>
        <p:sp>
          <p:nvSpPr>
            <p:cNvPr id="30" name="TextBox 30"/>
            <p:cNvSpPr txBox="1"/>
            <p:nvPr/>
          </p:nvSpPr>
          <p:spPr>
            <a:xfrm>
              <a:off x="472967" y="3646423"/>
              <a:ext cx="9237681" cy="434901"/>
            </a:xfrm>
            <a:prstGeom prst="rect">
              <a:avLst/>
            </a:prstGeom>
          </p:spPr>
          <p:txBody>
            <a:bodyPr lIns="0" tIns="0" rIns="0" bIns="0" rtlCol="0" anchor="t">
              <a:spAutoFit/>
            </a:bodyPr>
            <a:lstStyle/>
            <a:p>
              <a:pPr marL="265805" lvl="1" indent="-132902" algn="l">
                <a:lnSpc>
                  <a:spcPts val="2902"/>
                </a:lnSpc>
                <a:buFont typeface="Arial"/>
                <a:buChar char="•"/>
              </a:pPr>
              <a:r>
                <a:rPr lang="en-US" sz="1762">
                  <a:solidFill>
                    <a:srgbClr val="49495A"/>
                  </a:solidFill>
                  <a:latin typeface="Glacial Indifference"/>
                  <a:ea typeface="Glacial Indifference"/>
                  <a:cs typeface="Glacial Indifference"/>
                  <a:sym typeface="Glacial Indifference"/>
                </a:rPr>
                <a:t>Ensured label-image alignment and bounding box validity</a:t>
              </a:r>
            </a:p>
          </p:txBody>
        </p:sp>
      </p:grpSp>
      <p:sp>
        <p:nvSpPr>
          <p:cNvPr id="31" name="TextBox 3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graphicFrame>
        <p:nvGraphicFramePr>
          <p:cNvPr id="32" name="Table 32"/>
          <p:cNvGraphicFramePr>
            <a:graphicFrameLocks noGrp="1"/>
          </p:cNvGraphicFramePr>
          <p:nvPr/>
        </p:nvGraphicFramePr>
        <p:xfrm>
          <a:off x="1028700" y="5388584"/>
          <a:ext cx="8659266" cy="4724400"/>
        </p:xfrm>
        <a:graphic>
          <a:graphicData uri="http://schemas.openxmlformats.org/drawingml/2006/table">
            <a:tbl>
              <a:tblPr/>
              <a:tblGrid>
                <a:gridCol w="2231047">
                  <a:extLst>
                    <a:ext uri="{9D8B030D-6E8A-4147-A177-3AD203B41FA5}">
                      <a16:colId xmlns:a16="http://schemas.microsoft.com/office/drawing/2014/main" val="20000"/>
                    </a:ext>
                  </a:extLst>
                </a:gridCol>
                <a:gridCol w="3442538">
                  <a:extLst>
                    <a:ext uri="{9D8B030D-6E8A-4147-A177-3AD203B41FA5}">
                      <a16:colId xmlns:a16="http://schemas.microsoft.com/office/drawing/2014/main" val="20001"/>
                    </a:ext>
                  </a:extLst>
                </a:gridCol>
                <a:gridCol w="2985681">
                  <a:extLst>
                    <a:ext uri="{9D8B030D-6E8A-4147-A177-3AD203B41FA5}">
                      <a16:colId xmlns:a16="http://schemas.microsoft.com/office/drawing/2014/main" val="20002"/>
                    </a:ext>
                  </a:extLst>
                </a:gridCol>
              </a:tblGrid>
              <a:tr h="787400">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Class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Train Instances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Val Instances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extLst>
                  <a:ext uri="{0D108BD9-81ED-4DB2-BD59-A6C34878D82A}">
                    <a16:rowId xmlns:a16="http://schemas.microsoft.com/office/drawing/2014/main" val="10000"/>
                  </a:ext>
                </a:extLst>
              </a:tr>
              <a:tr h="787400">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Phone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1,704</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291</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87400">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Laptop</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1,925</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280</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2"/>
                  </a:ext>
                </a:extLst>
              </a:tr>
              <a:tr h="787400">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Headphones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1,731</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178</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87400">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Hand</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1,732</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270</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87400">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Paper</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1,655</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350</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3" name="Freeform 33"/>
          <p:cNvSpPr/>
          <p:nvPr/>
        </p:nvSpPr>
        <p:spPr>
          <a:xfrm flipV="1">
            <a:off x="0" y="23130"/>
            <a:ext cx="4011206" cy="1699293"/>
          </a:xfrm>
          <a:custGeom>
            <a:avLst/>
            <a:gdLst/>
            <a:ahLst/>
            <a:cxnLst/>
            <a:rect l="l" t="t" r="r" b="b"/>
            <a:pathLst>
              <a:path w="4011206" h="1699293">
                <a:moveTo>
                  <a:pt x="0" y="1699293"/>
                </a:moveTo>
                <a:lnTo>
                  <a:pt x="4011206" y="1699293"/>
                </a:lnTo>
                <a:lnTo>
                  <a:pt x="4011206" y="0"/>
                </a:lnTo>
                <a:lnTo>
                  <a:pt x="0" y="0"/>
                </a:lnTo>
                <a:lnTo>
                  <a:pt x="0" y="169929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4" name="Freeform 34"/>
          <p:cNvSpPr/>
          <p:nvPr/>
        </p:nvSpPr>
        <p:spPr>
          <a:xfrm flipH="1" flipV="1">
            <a:off x="13863904" y="23731"/>
            <a:ext cx="4424096" cy="1874208"/>
          </a:xfrm>
          <a:custGeom>
            <a:avLst/>
            <a:gdLst/>
            <a:ahLst/>
            <a:cxnLst/>
            <a:rect l="l" t="t" r="r" b="b"/>
            <a:pathLst>
              <a:path w="4424096" h="1874208">
                <a:moveTo>
                  <a:pt x="4424096" y="1874208"/>
                </a:moveTo>
                <a:lnTo>
                  <a:pt x="0" y="1874208"/>
                </a:lnTo>
                <a:lnTo>
                  <a:pt x="0" y="0"/>
                </a:lnTo>
                <a:lnTo>
                  <a:pt x="4424096" y="0"/>
                </a:lnTo>
                <a:lnTo>
                  <a:pt x="4424096" y="187420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5" name="TextBox 35"/>
          <p:cNvSpPr txBox="1"/>
          <p:nvPr/>
        </p:nvSpPr>
        <p:spPr>
          <a:xfrm>
            <a:off x="10486342" y="5435900"/>
            <a:ext cx="6772958" cy="2218434"/>
          </a:xfrm>
          <a:prstGeom prst="rect">
            <a:avLst/>
          </a:prstGeom>
        </p:spPr>
        <p:txBody>
          <a:bodyPr lIns="0" tIns="0" rIns="0" bIns="0" rtlCol="0" anchor="t">
            <a:spAutoFit/>
          </a:bodyPr>
          <a:lstStyle/>
          <a:p>
            <a:pPr algn="l">
              <a:lnSpc>
                <a:spcPts val="3740"/>
              </a:lnSpc>
            </a:pPr>
            <a:r>
              <a:rPr lang="en-US" sz="2327">
                <a:solidFill>
                  <a:srgbClr val="403CCF"/>
                </a:solidFill>
                <a:latin typeface="Glacial Indifference"/>
                <a:ea typeface="Glacial Indifference"/>
                <a:cs typeface="Glacial Indifference"/>
                <a:sym typeface="Glacial Indifference"/>
              </a:rPr>
              <a:t>E) Augmentation</a:t>
            </a:r>
          </a:p>
          <a:p>
            <a:pPr algn="l">
              <a:lnSpc>
                <a:spcPts val="2828"/>
              </a:lnSpc>
              <a:spcBef>
                <a:spcPct val="0"/>
              </a:spcBef>
            </a:pPr>
            <a:r>
              <a:rPr lang="en-US" sz="1760">
                <a:solidFill>
                  <a:srgbClr val="49495A"/>
                </a:solidFill>
                <a:latin typeface="Glacial Indifference"/>
                <a:ea typeface="Glacial Indifference"/>
                <a:cs typeface="Glacial Indifference"/>
                <a:sym typeface="Glacial Indifference"/>
              </a:rPr>
              <a:t>To improve the model's generalization, we used data augmentation to simulate realistic exam scenarios such as:</a:t>
            </a:r>
          </a:p>
          <a:p>
            <a:pPr marL="379985" lvl="1" indent="-189992" algn="l">
              <a:lnSpc>
                <a:spcPts val="2828"/>
              </a:lnSpc>
              <a:spcBef>
                <a:spcPct val="0"/>
              </a:spcBef>
              <a:buFont typeface="Arial"/>
              <a:buChar char="•"/>
            </a:pPr>
            <a:r>
              <a:rPr lang="en-US" sz="1760">
                <a:solidFill>
                  <a:srgbClr val="49495A"/>
                </a:solidFill>
                <a:latin typeface="Glacial Indifference"/>
                <a:ea typeface="Glacial Indifference"/>
                <a:cs typeface="Glacial Indifference"/>
                <a:sym typeface="Glacial Indifference"/>
              </a:rPr>
              <a:t>Varying lighting conditions</a:t>
            </a:r>
          </a:p>
          <a:p>
            <a:pPr marL="379985" lvl="1" indent="-189992" algn="l">
              <a:lnSpc>
                <a:spcPts val="2828"/>
              </a:lnSpc>
              <a:spcBef>
                <a:spcPct val="0"/>
              </a:spcBef>
              <a:buFont typeface="Arial"/>
              <a:buChar char="•"/>
            </a:pPr>
            <a:r>
              <a:rPr lang="en-US" sz="1760">
                <a:solidFill>
                  <a:srgbClr val="49495A"/>
                </a:solidFill>
                <a:latin typeface="Glacial Indifference"/>
                <a:ea typeface="Glacial Indifference"/>
                <a:cs typeface="Glacial Indifference"/>
                <a:sym typeface="Glacial Indifference"/>
              </a:rPr>
              <a:t>Small or partially hidden objects</a:t>
            </a:r>
          </a:p>
          <a:p>
            <a:pPr marL="379985" lvl="1" indent="-189992" algn="l">
              <a:lnSpc>
                <a:spcPts val="2828"/>
              </a:lnSpc>
              <a:buFont typeface="Arial"/>
              <a:buChar char="•"/>
            </a:pPr>
            <a:r>
              <a:rPr lang="en-US" sz="1760">
                <a:solidFill>
                  <a:srgbClr val="49495A"/>
                </a:solidFill>
                <a:latin typeface="Glacial Indifference"/>
                <a:ea typeface="Glacial Indifference"/>
                <a:cs typeface="Glacial Indifference"/>
                <a:sym typeface="Glacial Indifference"/>
              </a:rPr>
              <a:t>Objects at different angles</a:t>
            </a: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TextBox 6"/>
          <p:cNvSpPr txBox="1"/>
          <p:nvPr/>
        </p:nvSpPr>
        <p:spPr>
          <a:xfrm>
            <a:off x="3640899" y="790515"/>
            <a:ext cx="11006202" cy="908214"/>
          </a:xfrm>
          <a:prstGeom prst="rect">
            <a:avLst/>
          </a:prstGeom>
        </p:spPr>
        <p:txBody>
          <a:bodyPr lIns="0" tIns="0" rIns="0" bIns="0" rtlCol="0" anchor="t">
            <a:spAutoFit/>
          </a:bodyPr>
          <a:lstStyle/>
          <a:p>
            <a:pPr algn="l">
              <a:lnSpc>
                <a:spcPts val="7233"/>
              </a:lnSpc>
            </a:pPr>
            <a:r>
              <a:rPr lang="en-US" sz="5800" b="1" i="1">
                <a:solidFill>
                  <a:srgbClr val="2D3880"/>
                </a:solidFill>
                <a:latin typeface="Cormorant Garamond Bold Italics"/>
                <a:ea typeface="Cormorant Garamond Bold Italics"/>
                <a:cs typeface="Cormorant Garamond Bold Italics"/>
                <a:sym typeface="Cormorant Garamond Bold Italics"/>
              </a:rPr>
              <a:t>Training Process Overview&amp; Evaluation</a:t>
            </a:r>
          </a:p>
        </p:txBody>
      </p:sp>
      <p:grpSp>
        <p:nvGrpSpPr>
          <p:cNvPr id="7" name="Group 7"/>
          <p:cNvGrpSpPr/>
          <p:nvPr/>
        </p:nvGrpSpPr>
        <p:grpSpPr>
          <a:xfrm>
            <a:off x="1028700" y="2802759"/>
            <a:ext cx="6693697" cy="4806885"/>
            <a:chOff x="0" y="0"/>
            <a:chExt cx="8924930" cy="6409180"/>
          </a:xfrm>
        </p:grpSpPr>
        <p:sp>
          <p:nvSpPr>
            <p:cNvPr id="8" name="TextBox 8"/>
            <p:cNvSpPr txBox="1"/>
            <p:nvPr/>
          </p:nvSpPr>
          <p:spPr>
            <a:xfrm>
              <a:off x="0" y="-76200"/>
              <a:ext cx="7721014" cy="447221"/>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Open Sans"/>
                  <a:ea typeface="Open Sans"/>
                  <a:cs typeface="Open Sans"/>
                  <a:sym typeface="Open Sans"/>
                </a:rPr>
                <a:t>Base Model : YOLOv8s.pt (pretrained on COCO)</a:t>
              </a:r>
            </a:p>
          </p:txBody>
        </p:sp>
        <p:sp>
          <p:nvSpPr>
            <p:cNvPr id="9" name="TextBox 9"/>
            <p:cNvSpPr txBox="1"/>
            <p:nvPr/>
          </p:nvSpPr>
          <p:spPr>
            <a:xfrm>
              <a:off x="0" y="426980"/>
              <a:ext cx="8924930" cy="447221"/>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Open Sans"/>
                  <a:ea typeface="Open Sans"/>
                  <a:cs typeface="Open Sans"/>
                  <a:sym typeface="Open Sans"/>
                </a:rPr>
                <a:t>Model Type : Fine-tuned YOLOv8s for cheating detection</a:t>
              </a:r>
            </a:p>
          </p:txBody>
        </p:sp>
        <p:sp>
          <p:nvSpPr>
            <p:cNvPr id="10" name="TextBox 10"/>
            <p:cNvSpPr txBox="1"/>
            <p:nvPr/>
          </p:nvSpPr>
          <p:spPr>
            <a:xfrm>
              <a:off x="0" y="930159"/>
              <a:ext cx="3034341" cy="447221"/>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Open Sans"/>
                  <a:ea typeface="Open Sans"/>
                  <a:cs typeface="Open Sans"/>
                  <a:sym typeface="Open Sans"/>
                </a:rPr>
                <a:t>Training Setup :</a:t>
              </a:r>
            </a:p>
          </p:txBody>
        </p:sp>
        <p:sp>
          <p:nvSpPr>
            <p:cNvPr id="11" name="TextBox 11"/>
            <p:cNvSpPr txBox="1"/>
            <p:nvPr/>
          </p:nvSpPr>
          <p:spPr>
            <a:xfrm>
              <a:off x="0" y="1433339"/>
              <a:ext cx="5678657" cy="447221"/>
            </a:xfrm>
            <a:prstGeom prst="rect">
              <a:avLst/>
            </a:prstGeom>
          </p:spPr>
          <p:txBody>
            <a:bodyPr lIns="0" tIns="0" rIns="0" bIns="0" rtlCol="0" anchor="t">
              <a:spAutoFit/>
            </a:bodyPr>
            <a:lstStyle/>
            <a:p>
              <a:pPr marL="654502" lvl="2" indent="-218167" algn="l">
                <a:lnSpc>
                  <a:spcPts val="3073"/>
                </a:lnSpc>
                <a:buFont typeface="Arial"/>
                <a:buChar char="⚬"/>
              </a:pPr>
              <a:r>
                <a:rPr lang="en-US" sz="1887">
                  <a:solidFill>
                    <a:srgbClr val="49495A"/>
                  </a:solidFill>
                  <a:latin typeface="Open Sans"/>
                  <a:ea typeface="Open Sans"/>
                  <a:cs typeface="Open Sans"/>
                  <a:sym typeface="Open Sans"/>
                </a:rPr>
                <a:t>Framework : Ultralytics YOLOv8</a:t>
              </a:r>
            </a:p>
          </p:txBody>
        </p:sp>
        <p:sp>
          <p:nvSpPr>
            <p:cNvPr id="12" name="TextBox 12"/>
            <p:cNvSpPr txBox="1"/>
            <p:nvPr/>
          </p:nvSpPr>
          <p:spPr>
            <a:xfrm>
              <a:off x="0" y="1936520"/>
              <a:ext cx="8666948" cy="447221"/>
            </a:xfrm>
            <a:prstGeom prst="rect">
              <a:avLst/>
            </a:prstGeom>
          </p:spPr>
          <p:txBody>
            <a:bodyPr lIns="0" tIns="0" rIns="0" bIns="0" rtlCol="0" anchor="t">
              <a:spAutoFit/>
            </a:bodyPr>
            <a:lstStyle/>
            <a:p>
              <a:pPr marL="654502" lvl="2" indent="-218167" algn="l">
                <a:lnSpc>
                  <a:spcPts val="3073"/>
                </a:lnSpc>
                <a:buFont typeface="Arial"/>
                <a:buChar char="⚬"/>
              </a:pPr>
              <a:r>
                <a:rPr lang="en-US" sz="1887">
                  <a:solidFill>
                    <a:srgbClr val="49495A"/>
                  </a:solidFill>
                  <a:latin typeface="Open Sans"/>
                  <a:ea typeface="Open Sans"/>
                  <a:cs typeface="Open Sans"/>
                  <a:sym typeface="Open Sans"/>
                </a:rPr>
                <a:t>Optimizer : AdamW with cosine learning rate decay</a:t>
              </a:r>
            </a:p>
          </p:txBody>
        </p:sp>
        <p:sp>
          <p:nvSpPr>
            <p:cNvPr id="13" name="TextBox 13"/>
            <p:cNvSpPr txBox="1"/>
            <p:nvPr/>
          </p:nvSpPr>
          <p:spPr>
            <a:xfrm>
              <a:off x="0" y="2439700"/>
              <a:ext cx="5205690" cy="447221"/>
            </a:xfrm>
            <a:prstGeom prst="rect">
              <a:avLst/>
            </a:prstGeom>
          </p:spPr>
          <p:txBody>
            <a:bodyPr lIns="0" tIns="0" rIns="0" bIns="0" rtlCol="0" anchor="t">
              <a:spAutoFit/>
            </a:bodyPr>
            <a:lstStyle/>
            <a:p>
              <a:pPr marL="654502" lvl="2" indent="-218167" algn="l">
                <a:lnSpc>
                  <a:spcPts val="3073"/>
                </a:lnSpc>
                <a:buFont typeface="Arial"/>
                <a:buChar char="⚬"/>
              </a:pPr>
              <a:r>
                <a:rPr lang="en-US" sz="1887">
                  <a:solidFill>
                    <a:srgbClr val="49495A"/>
                  </a:solidFill>
                  <a:latin typeface="Open Sans"/>
                  <a:ea typeface="Open Sans"/>
                  <a:cs typeface="Open Sans"/>
                  <a:sym typeface="Open Sans"/>
                </a:rPr>
                <a:t>Learning Rate : 0.001 → 0.01</a:t>
              </a:r>
            </a:p>
          </p:txBody>
        </p:sp>
        <p:sp>
          <p:nvSpPr>
            <p:cNvPr id="14" name="TextBox 14"/>
            <p:cNvSpPr txBox="1"/>
            <p:nvPr/>
          </p:nvSpPr>
          <p:spPr>
            <a:xfrm>
              <a:off x="0" y="2942879"/>
              <a:ext cx="3184831" cy="447221"/>
            </a:xfrm>
            <a:prstGeom prst="rect">
              <a:avLst/>
            </a:prstGeom>
          </p:spPr>
          <p:txBody>
            <a:bodyPr lIns="0" tIns="0" rIns="0" bIns="0" rtlCol="0" anchor="t">
              <a:spAutoFit/>
            </a:bodyPr>
            <a:lstStyle/>
            <a:p>
              <a:pPr marL="654502" lvl="2" indent="-218167" algn="l">
                <a:lnSpc>
                  <a:spcPts val="3073"/>
                </a:lnSpc>
                <a:buFont typeface="Arial"/>
                <a:buChar char="⚬"/>
              </a:pPr>
              <a:r>
                <a:rPr lang="en-US" sz="1887">
                  <a:solidFill>
                    <a:srgbClr val="49495A"/>
                  </a:solidFill>
                  <a:latin typeface="Open Sans"/>
                  <a:ea typeface="Open Sans"/>
                  <a:cs typeface="Open Sans"/>
                  <a:sym typeface="Open Sans"/>
                </a:rPr>
                <a:t>Batch Size : 32</a:t>
              </a:r>
            </a:p>
          </p:txBody>
        </p:sp>
        <p:sp>
          <p:nvSpPr>
            <p:cNvPr id="15" name="TextBox 15"/>
            <p:cNvSpPr txBox="1"/>
            <p:nvPr/>
          </p:nvSpPr>
          <p:spPr>
            <a:xfrm>
              <a:off x="0" y="3446059"/>
              <a:ext cx="6818077" cy="447221"/>
            </a:xfrm>
            <a:prstGeom prst="rect">
              <a:avLst/>
            </a:prstGeom>
          </p:spPr>
          <p:txBody>
            <a:bodyPr lIns="0" tIns="0" rIns="0" bIns="0" rtlCol="0" anchor="t">
              <a:spAutoFit/>
            </a:bodyPr>
            <a:lstStyle/>
            <a:p>
              <a:pPr marL="654502" lvl="2" indent="-218167" algn="l">
                <a:lnSpc>
                  <a:spcPts val="3073"/>
                </a:lnSpc>
                <a:buFont typeface="Arial"/>
                <a:buChar char="⚬"/>
              </a:pPr>
              <a:r>
                <a:rPr lang="en-US" sz="1887">
                  <a:solidFill>
                    <a:srgbClr val="49495A"/>
                  </a:solidFill>
                  <a:latin typeface="Open Sans"/>
                  <a:ea typeface="Open Sans"/>
                  <a:cs typeface="Open Sans"/>
                  <a:sym typeface="Open Sans"/>
                </a:rPr>
                <a:t>Epochs : 200 (with early stopping at 30)</a:t>
              </a:r>
            </a:p>
          </p:txBody>
        </p:sp>
        <p:sp>
          <p:nvSpPr>
            <p:cNvPr id="16" name="TextBox 16"/>
            <p:cNvSpPr txBox="1"/>
            <p:nvPr/>
          </p:nvSpPr>
          <p:spPr>
            <a:xfrm>
              <a:off x="0" y="3949238"/>
              <a:ext cx="6689086" cy="447221"/>
            </a:xfrm>
            <a:prstGeom prst="rect">
              <a:avLst/>
            </a:prstGeom>
          </p:spPr>
          <p:txBody>
            <a:bodyPr lIns="0" tIns="0" rIns="0" bIns="0" rtlCol="0" anchor="t">
              <a:spAutoFit/>
            </a:bodyPr>
            <a:lstStyle/>
            <a:p>
              <a:pPr marL="654502" lvl="2" indent="-218167" algn="l">
                <a:lnSpc>
                  <a:spcPts val="3073"/>
                </a:lnSpc>
                <a:buFont typeface="Arial"/>
                <a:buChar char="⚬"/>
              </a:pPr>
              <a:r>
                <a:rPr lang="en-US" sz="1887">
                  <a:solidFill>
                    <a:srgbClr val="49495A"/>
                  </a:solidFill>
                  <a:latin typeface="Open Sans"/>
                  <a:ea typeface="Open Sans"/>
                  <a:cs typeface="Open Sans"/>
                  <a:sym typeface="Open Sans"/>
                </a:rPr>
                <a:t>Input Size : 640×640 pixels</a:t>
              </a:r>
            </a:p>
          </p:txBody>
        </p:sp>
        <p:sp>
          <p:nvSpPr>
            <p:cNvPr id="17" name="TextBox 17"/>
            <p:cNvSpPr txBox="1"/>
            <p:nvPr/>
          </p:nvSpPr>
          <p:spPr>
            <a:xfrm>
              <a:off x="0" y="4452418"/>
              <a:ext cx="6689086" cy="447221"/>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Open Sans"/>
                  <a:ea typeface="Open Sans"/>
                  <a:cs typeface="Open Sans"/>
                  <a:sym typeface="Open Sans"/>
                </a:rPr>
                <a:t>Loss Function :</a:t>
              </a:r>
            </a:p>
          </p:txBody>
        </p:sp>
        <p:sp>
          <p:nvSpPr>
            <p:cNvPr id="18" name="TextBox 18"/>
            <p:cNvSpPr txBox="1"/>
            <p:nvPr/>
          </p:nvSpPr>
          <p:spPr>
            <a:xfrm>
              <a:off x="0" y="4955597"/>
              <a:ext cx="6431104" cy="447221"/>
            </a:xfrm>
            <a:prstGeom prst="rect">
              <a:avLst/>
            </a:prstGeom>
          </p:spPr>
          <p:txBody>
            <a:bodyPr lIns="0" tIns="0" rIns="0" bIns="0" rtlCol="0" anchor="t">
              <a:spAutoFit/>
            </a:bodyPr>
            <a:lstStyle/>
            <a:p>
              <a:pPr marL="654502" lvl="2" indent="-218167" algn="l">
                <a:lnSpc>
                  <a:spcPts val="3073"/>
                </a:lnSpc>
                <a:buFont typeface="Arial"/>
                <a:buChar char="⚬"/>
              </a:pPr>
              <a:r>
                <a:rPr lang="en-US" sz="1887">
                  <a:solidFill>
                    <a:srgbClr val="49495A"/>
                  </a:solidFill>
                  <a:latin typeface="Open Sans"/>
                  <a:ea typeface="Open Sans"/>
                  <a:cs typeface="Open Sans"/>
                  <a:sym typeface="Open Sans"/>
                </a:rPr>
                <a:t>Bounding box: CIoU</a:t>
              </a:r>
            </a:p>
          </p:txBody>
        </p:sp>
        <p:sp>
          <p:nvSpPr>
            <p:cNvPr id="19" name="TextBox 19"/>
            <p:cNvSpPr txBox="1"/>
            <p:nvPr/>
          </p:nvSpPr>
          <p:spPr>
            <a:xfrm>
              <a:off x="0" y="5458777"/>
              <a:ext cx="6302113" cy="447221"/>
            </a:xfrm>
            <a:prstGeom prst="rect">
              <a:avLst/>
            </a:prstGeom>
          </p:spPr>
          <p:txBody>
            <a:bodyPr lIns="0" tIns="0" rIns="0" bIns="0" rtlCol="0" anchor="t">
              <a:spAutoFit/>
            </a:bodyPr>
            <a:lstStyle/>
            <a:p>
              <a:pPr marL="654502" lvl="2" indent="-218167" algn="l">
                <a:lnSpc>
                  <a:spcPts val="3073"/>
                </a:lnSpc>
                <a:buFont typeface="Arial"/>
                <a:buChar char="⚬"/>
              </a:pPr>
              <a:r>
                <a:rPr lang="en-US" sz="1887">
                  <a:solidFill>
                    <a:srgbClr val="49495A"/>
                  </a:solidFill>
                  <a:latin typeface="Open Sans"/>
                  <a:ea typeface="Open Sans"/>
                  <a:cs typeface="Open Sans"/>
                  <a:sym typeface="Open Sans"/>
                </a:rPr>
                <a:t>Classification: BCEWithLogitsLoss</a:t>
              </a:r>
            </a:p>
          </p:txBody>
        </p:sp>
        <p:sp>
          <p:nvSpPr>
            <p:cNvPr id="20" name="TextBox 20"/>
            <p:cNvSpPr txBox="1"/>
            <p:nvPr/>
          </p:nvSpPr>
          <p:spPr>
            <a:xfrm>
              <a:off x="0" y="5961958"/>
              <a:ext cx="6065630" cy="447221"/>
            </a:xfrm>
            <a:prstGeom prst="rect">
              <a:avLst/>
            </a:prstGeom>
          </p:spPr>
          <p:txBody>
            <a:bodyPr lIns="0" tIns="0" rIns="0" bIns="0" rtlCol="0" anchor="t">
              <a:spAutoFit/>
            </a:bodyPr>
            <a:lstStyle/>
            <a:p>
              <a:pPr marL="654502" lvl="2" indent="-218167" algn="l">
                <a:lnSpc>
                  <a:spcPts val="3073"/>
                </a:lnSpc>
                <a:buFont typeface="Arial"/>
                <a:buChar char="⚬"/>
              </a:pPr>
              <a:r>
                <a:rPr lang="en-US" sz="1887">
                  <a:solidFill>
                    <a:srgbClr val="49495A"/>
                  </a:solidFill>
                  <a:latin typeface="Open Sans"/>
                  <a:ea typeface="Open Sans"/>
                  <a:cs typeface="Open Sans"/>
                  <a:sym typeface="Open Sans"/>
                </a:rPr>
                <a:t>Objectness: DFL Loss</a:t>
              </a:r>
            </a:p>
          </p:txBody>
        </p:sp>
      </p:grpSp>
      <p:sp>
        <p:nvSpPr>
          <p:cNvPr id="21" name="TextBox 2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36</a:t>
            </a:r>
          </a:p>
        </p:txBody>
      </p:sp>
      <p:sp>
        <p:nvSpPr>
          <p:cNvPr id="22" name="Freeform 22"/>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TextBox 24"/>
          <p:cNvSpPr txBox="1"/>
          <p:nvPr/>
        </p:nvSpPr>
        <p:spPr>
          <a:xfrm>
            <a:off x="1028700" y="2112357"/>
            <a:ext cx="4476033" cy="623727"/>
          </a:xfrm>
          <a:prstGeom prst="rect">
            <a:avLst/>
          </a:prstGeom>
        </p:spPr>
        <p:txBody>
          <a:bodyPr lIns="0" tIns="0" rIns="0" bIns="0" rtlCol="0" anchor="t">
            <a:spAutoFit/>
          </a:bodyPr>
          <a:lstStyle/>
          <a:p>
            <a:pPr algn="l">
              <a:lnSpc>
                <a:spcPts val="4988"/>
              </a:lnSpc>
            </a:pPr>
            <a:r>
              <a:rPr lang="en-US" sz="3999" b="1" i="1">
                <a:solidFill>
                  <a:srgbClr val="403CCF"/>
                </a:solidFill>
                <a:latin typeface="Cormorant Garamond Bold Italics"/>
                <a:ea typeface="Cormorant Garamond Bold Italics"/>
                <a:cs typeface="Cormorant Garamond Bold Italics"/>
                <a:sym typeface="Cormorant Garamond Bold Italics"/>
              </a:rPr>
              <a:t>Training Process</a:t>
            </a:r>
          </a:p>
        </p:txBody>
      </p:sp>
      <p:sp>
        <p:nvSpPr>
          <p:cNvPr id="25" name="TextBox 25"/>
          <p:cNvSpPr txBox="1"/>
          <p:nvPr/>
        </p:nvSpPr>
        <p:spPr>
          <a:xfrm>
            <a:off x="9876859" y="2112357"/>
            <a:ext cx="3093359" cy="623727"/>
          </a:xfrm>
          <a:prstGeom prst="rect">
            <a:avLst/>
          </a:prstGeom>
        </p:spPr>
        <p:txBody>
          <a:bodyPr lIns="0" tIns="0" rIns="0" bIns="0" rtlCol="0" anchor="t">
            <a:spAutoFit/>
          </a:bodyPr>
          <a:lstStyle/>
          <a:p>
            <a:pPr algn="l">
              <a:lnSpc>
                <a:spcPts val="4988"/>
              </a:lnSpc>
            </a:pPr>
            <a:r>
              <a:rPr lang="en-US" sz="3999" b="1" i="1">
                <a:solidFill>
                  <a:srgbClr val="403CCF"/>
                </a:solidFill>
                <a:latin typeface="Cormorant Garamond Bold Italics"/>
                <a:ea typeface="Cormorant Garamond Bold Italics"/>
                <a:cs typeface="Cormorant Garamond Bold Italics"/>
                <a:sym typeface="Cormorant Garamond Bold Italics"/>
              </a:rPr>
              <a:t>Evaluation</a:t>
            </a:r>
          </a:p>
        </p:txBody>
      </p:sp>
      <p:grpSp>
        <p:nvGrpSpPr>
          <p:cNvPr id="26" name="Group 26"/>
          <p:cNvGrpSpPr/>
          <p:nvPr/>
        </p:nvGrpSpPr>
        <p:grpSpPr>
          <a:xfrm>
            <a:off x="9876859" y="2802759"/>
            <a:ext cx="8151762" cy="2015065"/>
            <a:chOff x="0" y="0"/>
            <a:chExt cx="10869017" cy="2686754"/>
          </a:xfrm>
        </p:grpSpPr>
        <p:sp>
          <p:nvSpPr>
            <p:cNvPr id="27" name="TextBox 27"/>
            <p:cNvSpPr txBox="1"/>
            <p:nvPr/>
          </p:nvSpPr>
          <p:spPr>
            <a:xfrm>
              <a:off x="0" y="-76200"/>
              <a:ext cx="10407848" cy="447221"/>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Open Sans"/>
                  <a:ea typeface="Open Sans"/>
                  <a:cs typeface="Open Sans"/>
                  <a:sym typeface="Open Sans"/>
                </a:rPr>
                <a:t>Overall Model Performance</a:t>
              </a:r>
            </a:p>
          </p:txBody>
        </p:sp>
        <p:sp>
          <p:nvSpPr>
            <p:cNvPr id="28" name="TextBox 28"/>
            <p:cNvSpPr txBox="1"/>
            <p:nvPr/>
          </p:nvSpPr>
          <p:spPr>
            <a:xfrm>
              <a:off x="461168" y="315855"/>
              <a:ext cx="10407848" cy="419553"/>
            </a:xfrm>
            <a:prstGeom prst="rect">
              <a:avLst/>
            </a:prstGeom>
          </p:spPr>
          <p:txBody>
            <a:bodyPr lIns="0" tIns="0" rIns="0" bIns="0" rtlCol="0" anchor="t">
              <a:spAutoFit/>
            </a:bodyPr>
            <a:lstStyle/>
            <a:p>
              <a:pPr marL="269578" lvl="1" indent="-134789" algn="l">
                <a:lnSpc>
                  <a:spcPts val="2911"/>
                </a:lnSpc>
                <a:buFont typeface="Arial"/>
                <a:buChar char="•"/>
              </a:pPr>
              <a:r>
                <a:rPr lang="en-US" sz="1787">
                  <a:solidFill>
                    <a:srgbClr val="49495A"/>
                  </a:solidFill>
                  <a:latin typeface="Open Sans"/>
                  <a:ea typeface="Open Sans"/>
                  <a:cs typeface="Open Sans"/>
                  <a:sym typeface="Open Sans"/>
                </a:rPr>
                <a:t>Precision: 97.3%</a:t>
              </a:r>
            </a:p>
          </p:txBody>
        </p:sp>
        <p:sp>
          <p:nvSpPr>
            <p:cNvPr id="29" name="TextBox 29"/>
            <p:cNvSpPr txBox="1"/>
            <p:nvPr/>
          </p:nvSpPr>
          <p:spPr>
            <a:xfrm>
              <a:off x="461168" y="764776"/>
              <a:ext cx="10407848" cy="447221"/>
            </a:xfrm>
            <a:prstGeom prst="rect">
              <a:avLst/>
            </a:prstGeom>
          </p:spPr>
          <p:txBody>
            <a:bodyPr lIns="0" tIns="0" rIns="0" bIns="0" rtlCol="0" anchor="t">
              <a:spAutoFit/>
            </a:bodyPr>
            <a:lstStyle/>
            <a:p>
              <a:pPr marL="284659" lvl="1" indent="-142329" algn="l">
                <a:lnSpc>
                  <a:spcPts val="3073"/>
                </a:lnSpc>
                <a:buFont typeface="Arial"/>
                <a:buChar char="•"/>
              </a:pPr>
              <a:r>
                <a:rPr lang="en-US" sz="1887">
                  <a:solidFill>
                    <a:srgbClr val="49495A"/>
                  </a:solidFill>
                  <a:latin typeface="Open Sans"/>
                  <a:ea typeface="Open Sans"/>
                  <a:cs typeface="Open Sans"/>
                  <a:sym typeface="Open Sans"/>
                </a:rPr>
                <a:t>Recall: 94.7%</a:t>
              </a:r>
            </a:p>
          </p:txBody>
        </p:sp>
        <p:sp>
          <p:nvSpPr>
            <p:cNvPr id="30" name="TextBox 30"/>
            <p:cNvSpPr txBox="1"/>
            <p:nvPr/>
          </p:nvSpPr>
          <p:spPr>
            <a:xfrm>
              <a:off x="461168" y="1246922"/>
              <a:ext cx="10407848" cy="419553"/>
            </a:xfrm>
            <a:prstGeom prst="rect">
              <a:avLst/>
            </a:prstGeom>
          </p:spPr>
          <p:txBody>
            <a:bodyPr lIns="0" tIns="0" rIns="0" bIns="0" rtlCol="0" anchor="t">
              <a:spAutoFit/>
            </a:bodyPr>
            <a:lstStyle/>
            <a:p>
              <a:pPr marL="269578" lvl="1" indent="-134789" algn="l">
                <a:lnSpc>
                  <a:spcPts val="2911"/>
                </a:lnSpc>
                <a:buFont typeface="Arial"/>
                <a:buChar char="•"/>
              </a:pPr>
              <a:r>
                <a:rPr lang="en-US" sz="1787">
                  <a:solidFill>
                    <a:srgbClr val="49495A"/>
                  </a:solidFill>
                  <a:latin typeface="Open Sans"/>
                  <a:ea typeface="Open Sans"/>
                  <a:cs typeface="Open Sans"/>
                  <a:sym typeface="Open Sans"/>
                </a:rPr>
                <a:t>mAP@0.5: 97.2%</a:t>
              </a:r>
            </a:p>
          </p:txBody>
        </p:sp>
        <p:sp>
          <p:nvSpPr>
            <p:cNvPr id="31" name="TextBox 31"/>
            <p:cNvSpPr txBox="1"/>
            <p:nvPr/>
          </p:nvSpPr>
          <p:spPr>
            <a:xfrm>
              <a:off x="461168" y="1757955"/>
              <a:ext cx="10407848" cy="419553"/>
            </a:xfrm>
            <a:prstGeom prst="rect">
              <a:avLst/>
            </a:prstGeom>
          </p:spPr>
          <p:txBody>
            <a:bodyPr lIns="0" tIns="0" rIns="0" bIns="0" rtlCol="0" anchor="t">
              <a:spAutoFit/>
            </a:bodyPr>
            <a:lstStyle/>
            <a:p>
              <a:pPr marL="269578" lvl="1" indent="-134789" algn="l">
                <a:lnSpc>
                  <a:spcPts val="2911"/>
                </a:lnSpc>
                <a:buFont typeface="Arial"/>
                <a:buChar char="•"/>
              </a:pPr>
              <a:r>
                <a:rPr lang="en-US" sz="1787">
                  <a:solidFill>
                    <a:srgbClr val="49495A"/>
                  </a:solidFill>
                  <a:latin typeface="Open Sans"/>
                  <a:ea typeface="Open Sans"/>
                  <a:cs typeface="Open Sans"/>
                  <a:sym typeface="Open Sans"/>
                </a:rPr>
                <a:t>mAP@0.5:0.95: 85.1%</a:t>
              </a:r>
            </a:p>
          </p:txBody>
        </p:sp>
        <p:sp>
          <p:nvSpPr>
            <p:cNvPr id="32" name="TextBox 32"/>
            <p:cNvSpPr txBox="1"/>
            <p:nvPr/>
          </p:nvSpPr>
          <p:spPr>
            <a:xfrm>
              <a:off x="461168" y="2267200"/>
              <a:ext cx="10407848" cy="419553"/>
            </a:xfrm>
            <a:prstGeom prst="rect">
              <a:avLst/>
            </a:prstGeom>
          </p:spPr>
          <p:txBody>
            <a:bodyPr lIns="0" tIns="0" rIns="0" bIns="0" rtlCol="0" anchor="t">
              <a:spAutoFit/>
            </a:bodyPr>
            <a:lstStyle/>
            <a:p>
              <a:pPr marL="269578" lvl="1" indent="-134789" algn="l">
                <a:lnSpc>
                  <a:spcPts val="2911"/>
                </a:lnSpc>
                <a:buFont typeface="Arial"/>
                <a:buChar char="•"/>
              </a:pPr>
              <a:r>
                <a:rPr lang="en-US" sz="1787">
                  <a:solidFill>
                    <a:srgbClr val="49495A"/>
                  </a:solidFill>
                  <a:latin typeface="Open Sans"/>
                  <a:ea typeface="Open Sans"/>
                  <a:cs typeface="Open Sans"/>
                  <a:sym typeface="Open Sans"/>
                </a:rPr>
                <a:t>Inference Speed: 890 ms/image (CPU) / &lt;50 ms/image (GPU)</a:t>
              </a:r>
            </a:p>
          </p:txBody>
        </p:sp>
      </p:grpSp>
      <p:graphicFrame>
        <p:nvGraphicFramePr>
          <p:cNvPr id="33" name="Table 33"/>
          <p:cNvGraphicFramePr>
            <a:graphicFrameLocks noGrp="1"/>
          </p:cNvGraphicFramePr>
          <p:nvPr/>
        </p:nvGraphicFramePr>
        <p:xfrm>
          <a:off x="10408947" y="5047285"/>
          <a:ext cx="6507939" cy="4211017"/>
        </p:xfrm>
        <a:graphic>
          <a:graphicData uri="http://schemas.openxmlformats.org/drawingml/2006/table">
            <a:tbl>
              <a:tblPr/>
              <a:tblGrid>
                <a:gridCol w="1536625">
                  <a:extLst>
                    <a:ext uri="{9D8B030D-6E8A-4147-A177-3AD203B41FA5}">
                      <a16:colId xmlns:a16="http://schemas.microsoft.com/office/drawing/2014/main" val="20000"/>
                    </a:ext>
                  </a:extLst>
                </a:gridCol>
                <a:gridCol w="1180082">
                  <a:extLst>
                    <a:ext uri="{9D8B030D-6E8A-4147-A177-3AD203B41FA5}">
                      <a16:colId xmlns:a16="http://schemas.microsoft.com/office/drawing/2014/main" val="20001"/>
                    </a:ext>
                  </a:extLst>
                </a:gridCol>
                <a:gridCol w="993430">
                  <a:extLst>
                    <a:ext uri="{9D8B030D-6E8A-4147-A177-3AD203B41FA5}">
                      <a16:colId xmlns:a16="http://schemas.microsoft.com/office/drawing/2014/main" val="20002"/>
                    </a:ext>
                  </a:extLst>
                </a:gridCol>
                <a:gridCol w="1204275">
                  <a:extLst>
                    <a:ext uri="{9D8B030D-6E8A-4147-A177-3AD203B41FA5}">
                      <a16:colId xmlns:a16="http://schemas.microsoft.com/office/drawing/2014/main" val="20003"/>
                    </a:ext>
                  </a:extLst>
                </a:gridCol>
                <a:gridCol w="1593527">
                  <a:extLst>
                    <a:ext uri="{9D8B030D-6E8A-4147-A177-3AD203B41FA5}">
                      <a16:colId xmlns:a16="http://schemas.microsoft.com/office/drawing/2014/main" val="20004"/>
                    </a:ext>
                  </a:extLst>
                </a:gridCol>
              </a:tblGrid>
              <a:tr h="701674">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Class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Precision</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Recall</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mAP@0.5</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mAP@0.5:0.95</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extLst>
                  <a:ext uri="{0D108BD9-81ED-4DB2-BD59-A6C34878D82A}">
                    <a16:rowId xmlns:a16="http://schemas.microsoft.com/office/drawing/2014/main" val="10000"/>
                  </a:ext>
                </a:extLst>
              </a:tr>
              <a:tr h="701674">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Phone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98.6%</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97.8%</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98.8%</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88.8%</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01674">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Laptop</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94.3%</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89.3%</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94.3%</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82.0%</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2"/>
                  </a:ext>
                </a:extLst>
              </a:tr>
              <a:tr h="701674">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Headphones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97.0%</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92.2%</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96.4%</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83.1%</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01674">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Hand</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98.5%</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98.5%</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99.1%</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83.5%</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02647">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Paper</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98.1%</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95.4%</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97.6%</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l">
                        <a:lnSpc>
                          <a:spcPts val="2100"/>
                        </a:lnSpc>
                        <a:defRPr/>
                      </a:pPr>
                      <a:r>
                        <a:rPr lang="en-US" sz="1500">
                          <a:solidFill>
                            <a:srgbClr val="000000"/>
                          </a:solidFill>
                          <a:latin typeface="Glacial Indifference"/>
                          <a:ea typeface="Glacial Indifference"/>
                          <a:cs typeface="Glacial Indifference"/>
                          <a:sym typeface="Glacial Indifference"/>
                        </a:rPr>
                        <a:t>88.1%</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FF"/>
            </a:solidFill>
          </p:spPr>
          <p:txBody>
            <a:bodyPr/>
            <a:lstStyle/>
            <a:p>
              <a:endParaRPr lang="en-US"/>
            </a:p>
          </p:txBody>
        </p:sp>
      </p:grpSp>
      <p:sp>
        <p:nvSpPr>
          <p:cNvPr id="6" name="TextBox 6"/>
          <p:cNvSpPr txBox="1"/>
          <p:nvPr/>
        </p:nvSpPr>
        <p:spPr>
          <a:xfrm>
            <a:off x="5489180" y="1009650"/>
            <a:ext cx="7309639" cy="979170"/>
          </a:xfrm>
          <a:prstGeom prst="rect">
            <a:avLst/>
          </a:prstGeom>
        </p:spPr>
        <p:txBody>
          <a:bodyPr lIns="0" tIns="0" rIns="0" bIns="0" rtlCol="0" anchor="t">
            <a:spAutoFit/>
          </a:bodyPr>
          <a:lstStyle/>
          <a:p>
            <a:pPr algn="l">
              <a:lnSpc>
                <a:spcPts val="7875"/>
              </a:lnSpc>
            </a:pPr>
            <a:r>
              <a:rPr lang="en-US" sz="6300" b="1" i="1">
                <a:solidFill>
                  <a:srgbClr val="2D3880"/>
                </a:solidFill>
                <a:latin typeface="Cormorant Garamond Bold Italics"/>
                <a:ea typeface="Cormorant Garamond Bold Italics"/>
                <a:cs typeface="Cormorant Garamond Bold Italics"/>
                <a:sym typeface="Cormorant Garamond Bold Italics"/>
              </a:rPr>
              <a:t>Challenges and Solutions</a:t>
            </a:r>
          </a:p>
        </p:txBody>
      </p:sp>
      <p:grpSp>
        <p:nvGrpSpPr>
          <p:cNvPr id="7" name="Group 7"/>
          <p:cNvGrpSpPr/>
          <p:nvPr/>
        </p:nvGrpSpPr>
        <p:grpSpPr>
          <a:xfrm>
            <a:off x="1028700" y="2332931"/>
            <a:ext cx="8180486" cy="1257746"/>
            <a:chOff x="0" y="0"/>
            <a:chExt cx="10907315" cy="1676995"/>
          </a:xfrm>
        </p:grpSpPr>
        <p:sp>
          <p:nvSpPr>
            <p:cNvPr id="8" name="Freeform 8"/>
            <p:cNvSpPr/>
            <p:nvPr/>
          </p:nvSpPr>
          <p:spPr>
            <a:xfrm>
              <a:off x="0" y="0"/>
              <a:ext cx="10907395" cy="1677035"/>
            </a:xfrm>
            <a:custGeom>
              <a:avLst/>
              <a:gdLst/>
              <a:ahLst/>
              <a:cxnLst/>
              <a:rect l="l" t="t" r="r" b="b"/>
              <a:pathLst>
                <a:path w="10907395" h="1677035">
                  <a:moveTo>
                    <a:pt x="0" y="40894"/>
                  </a:moveTo>
                  <a:cubicBezTo>
                    <a:pt x="0" y="18288"/>
                    <a:pt x="18288" y="0"/>
                    <a:pt x="40894" y="0"/>
                  </a:cubicBezTo>
                  <a:lnTo>
                    <a:pt x="10866501" y="0"/>
                  </a:lnTo>
                  <a:cubicBezTo>
                    <a:pt x="10889107" y="0"/>
                    <a:pt x="10907395" y="18288"/>
                    <a:pt x="10907395" y="40894"/>
                  </a:cubicBezTo>
                  <a:lnTo>
                    <a:pt x="10907395" y="1636141"/>
                  </a:lnTo>
                  <a:cubicBezTo>
                    <a:pt x="10907395" y="1658747"/>
                    <a:pt x="10889107" y="1677035"/>
                    <a:pt x="10866501" y="1677035"/>
                  </a:cubicBezTo>
                  <a:lnTo>
                    <a:pt x="40894" y="1677035"/>
                  </a:lnTo>
                  <a:cubicBezTo>
                    <a:pt x="18288" y="1677035"/>
                    <a:pt x="0" y="1658747"/>
                    <a:pt x="0" y="1636141"/>
                  </a:cubicBezTo>
                  <a:close/>
                </a:path>
              </a:pathLst>
            </a:custGeom>
            <a:solidFill>
              <a:srgbClr val="EAE8F3"/>
            </a:solidFill>
          </p:spPr>
          <p:txBody>
            <a:bodyPr/>
            <a:lstStyle/>
            <a:p>
              <a:endParaRPr lang="en-US"/>
            </a:p>
          </p:txBody>
        </p:sp>
      </p:grpSp>
      <p:sp>
        <p:nvSpPr>
          <p:cNvPr id="9" name="TextBox 9"/>
          <p:cNvSpPr txBox="1"/>
          <p:nvPr/>
        </p:nvSpPr>
        <p:spPr>
          <a:xfrm>
            <a:off x="1232744" y="2508400"/>
            <a:ext cx="4589115" cy="330200"/>
          </a:xfrm>
          <a:prstGeom prst="rect">
            <a:avLst/>
          </a:prstGeom>
        </p:spPr>
        <p:txBody>
          <a:bodyPr lIns="0" tIns="0" rIns="0" bIns="0" rtlCol="0" anchor="t">
            <a:spAutoFit/>
          </a:bodyPr>
          <a:lstStyle/>
          <a:p>
            <a:pPr algn="l">
              <a:lnSpc>
                <a:spcPts val="2500"/>
              </a:lnSpc>
            </a:pPr>
            <a:r>
              <a:rPr lang="en-US" sz="2000">
                <a:solidFill>
                  <a:srgbClr val="49495A"/>
                </a:solidFill>
                <a:latin typeface="Glacial Indifference"/>
                <a:ea typeface="Glacial Indifference"/>
                <a:cs typeface="Glacial Indifference"/>
                <a:sym typeface="Glacial Indifference"/>
              </a:rPr>
              <a:t>Varied Lighting &amp; Webcam Quality</a:t>
            </a:r>
          </a:p>
        </p:txBody>
      </p:sp>
      <p:sp>
        <p:nvSpPr>
          <p:cNvPr id="10" name="TextBox 10"/>
          <p:cNvSpPr txBox="1"/>
          <p:nvPr/>
        </p:nvSpPr>
        <p:spPr>
          <a:xfrm>
            <a:off x="1232744" y="2983756"/>
            <a:ext cx="7772400" cy="312738"/>
          </a:xfrm>
          <a:prstGeom prst="rect">
            <a:avLst/>
          </a:prstGeom>
        </p:spPr>
        <p:txBody>
          <a:bodyPr lIns="0" tIns="0" rIns="0" bIns="0" rtlCol="0" anchor="t">
            <a:spAutoFit/>
          </a:bodyPr>
          <a:lstStyle/>
          <a:p>
            <a:pPr algn="l">
              <a:lnSpc>
                <a:spcPts val="2562"/>
              </a:lnSpc>
            </a:pPr>
            <a:r>
              <a:rPr lang="en-US" sz="1562">
                <a:solidFill>
                  <a:srgbClr val="49495A"/>
                </a:solidFill>
                <a:latin typeface="Glacial Indifference"/>
                <a:ea typeface="Glacial Indifference"/>
                <a:cs typeface="Glacial Indifference"/>
                <a:sym typeface="Glacial Indifference"/>
              </a:rPr>
              <a:t>Inconsistent lighting and low-resolution cameras hinder object detection.</a:t>
            </a:r>
          </a:p>
        </p:txBody>
      </p:sp>
      <p:grpSp>
        <p:nvGrpSpPr>
          <p:cNvPr id="11" name="Group 11"/>
          <p:cNvGrpSpPr/>
          <p:nvPr/>
        </p:nvGrpSpPr>
        <p:grpSpPr>
          <a:xfrm>
            <a:off x="1028700" y="3794721"/>
            <a:ext cx="8180486" cy="1279177"/>
            <a:chOff x="0" y="0"/>
            <a:chExt cx="10907315" cy="1705570"/>
          </a:xfrm>
        </p:grpSpPr>
        <p:sp>
          <p:nvSpPr>
            <p:cNvPr id="12" name="Freeform 12"/>
            <p:cNvSpPr/>
            <p:nvPr/>
          </p:nvSpPr>
          <p:spPr>
            <a:xfrm>
              <a:off x="0" y="0"/>
              <a:ext cx="10907395" cy="1705650"/>
            </a:xfrm>
            <a:custGeom>
              <a:avLst/>
              <a:gdLst/>
              <a:ahLst/>
              <a:cxnLst/>
              <a:rect l="l" t="t" r="r" b="b"/>
              <a:pathLst>
                <a:path w="10907395" h="1705650">
                  <a:moveTo>
                    <a:pt x="0" y="33016"/>
                  </a:moveTo>
                  <a:cubicBezTo>
                    <a:pt x="0" y="14765"/>
                    <a:pt x="18288" y="0"/>
                    <a:pt x="40894" y="0"/>
                  </a:cubicBezTo>
                  <a:lnTo>
                    <a:pt x="10866501" y="0"/>
                  </a:lnTo>
                  <a:cubicBezTo>
                    <a:pt x="10889107" y="0"/>
                    <a:pt x="10907395" y="14765"/>
                    <a:pt x="10907395" y="33016"/>
                  </a:cubicBezTo>
                  <a:lnTo>
                    <a:pt x="10907395" y="1672619"/>
                  </a:lnTo>
                  <a:cubicBezTo>
                    <a:pt x="10907395" y="1690870"/>
                    <a:pt x="10889107" y="1705650"/>
                    <a:pt x="10866501" y="1705650"/>
                  </a:cubicBezTo>
                  <a:lnTo>
                    <a:pt x="40894" y="1705650"/>
                  </a:lnTo>
                  <a:cubicBezTo>
                    <a:pt x="18288" y="1705650"/>
                    <a:pt x="0" y="1690870"/>
                    <a:pt x="0" y="1672619"/>
                  </a:cubicBezTo>
                  <a:close/>
                </a:path>
              </a:pathLst>
            </a:custGeom>
            <a:solidFill>
              <a:srgbClr val="EAE8F3"/>
            </a:solidFill>
          </p:spPr>
          <p:txBody>
            <a:bodyPr/>
            <a:lstStyle/>
            <a:p>
              <a:endParaRPr lang="en-US"/>
            </a:p>
          </p:txBody>
        </p:sp>
      </p:grpSp>
      <p:sp>
        <p:nvSpPr>
          <p:cNvPr id="13" name="TextBox 13"/>
          <p:cNvSpPr txBox="1"/>
          <p:nvPr/>
        </p:nvSpPr>
        <p:spPr>
          <a:xfrm>
            <a:off x="1232744" y="3970189"/>
            <a:ext cx="4058841" cy="330200"/>
          </a:xfrm>
          <a:prstGeom prst="rect">
            <a:avLst/>
          </a:prstGeom>
        </p:spPr>
        <p:txBody>
          <a:bodyPr lIns="0" tIns="0" rIns="0" bIns="0" rtlCol="0" anchor="t">
            <a:spAutoFit/>
          </a:bodyPr>
          <a:lstStyle/>
          <a:p>
            <a:pPr algn="l">
              <a:lnSpc>
                <a:spcPts val="2500"/>
              </a:lnSpc>
            </a:pPr>
            <a:r>
              <a:rPr lang="en-US" sz="2000">
                <a:solidFill>
                  <a:srgbClr val="49495A"/>
                </a:solidFill>
                <a:latin typeface="Glacial Indifference"/>
                <a:ea typeface="Glacial Indifference"/>
                <a:cs typeface="Glacial Indifference"/>
                <a:sym typeface="Glacial Indifference"/>
              </a:rPr>
              <a:t>Small/Partially Hidden Objects</a:t>
            </a:r>
          </a:p>
        </p:txBody>
      </p:sp>
      <p:sp>
        <p:nvSpPr>
          <p:cNvPr id="14" name="TextBox 14"/>
          <p:cNvSpPr txBox="1"/>
          <p:nvPr/>
        </p:nvSpPr>
        <p:spPr>
          <a:xfrm>
            <a:off x="1232744" y="4445546"/>
            <a:ext cx="7772400" cy="312738"/>
          </a:xfrm>
          <a:prstGeom prst="rect">
            <a:avLst/>
          </a:prstGeom>
        </p:spPr>
        <p:txBody>
          <a:bodyPr lIns="0" tIns="0" rIns="0" bIns="0" rtlCol="0" anchor="t">
            <a:spAutoFit/>
          </a:bodyPr>
          <a:lstStyle/>
          <a:p>
            <a:pPr algn="l">
              <a:lnSpc>
                <a:spcPts val="2562"/>
              </a:lnSpc>
            </a:pPr>
            <a:r>
              <a:rPr lang="en-US" sz="1562">
                <a:solidFill>
                  <a:srgbClr val="49495A"/>
                </a:solidFill>
                <a:latin typeface="Glacial Indifference"/>
                <a:ea typeface="Glacial Indifference"/>
                <a:cs typeface="Glacial Indifference"/>
                <a:sym typeface="Glacial Indifference"/>
              </a:rPr>
              <a:t>Earbuds, notes, or phones often appear tiny or occluded (e.g., hidden under hands).</a:t>
            </a:r>
          </a:p>
        </p:txBody>
      </p:sp>
      <p:grpSp>
        <p:nvGrpSpPr>
          <p:cNvPr id="15" name="Group 15"/>
          <p:cNvGrpSpPr/>
          <p:nvPr/>
        </p:nvGrpSpPr>
        <p:grpSpPr>
          <a:xfrm>
            <a:off x="1028701" y="5273924"/>
            <a:ext cx="8180486" cy="2753618"/>
            <a:chOff x="0" y="0"/>
            <a:chExt cx="10907315" cy="3671490"/>
          </a:xfrm>
        </p:grpSpPr>
        <p:grpSp>
          <p:nvGrpSpPr>
            <p:cNvPr id="16" name="Group 16"/>
            <p:cNvGrpSpPr/>
            <p:nvPr/>
          </p:nvGrpSpPr>
          <p:grpSpPr>
            <a:xfrm>
              <a:off x="0" y="0"/>
              <a:ext cx="10907315" cy="1676995"/>
              <a:chOff x="0" y="0"/>
              <a:chExt cx="10907315" cy="1676995"/>
            </a:xfrm>
          </p:grpSpPr>
          <p:sp>
            <p:nvSpPr>
              <p:cNvPr id="17" name="Freeform 17"/>
              <p:cNvSpPr/>
              <p:nvPr/>
            </p:nvSpPr>
            <p:spPr>
              <a:xfrm>
                <a:off x="0" y="0"/>
                <a:ext cx="10907395" cy="1677035"/>
              </a:xfrm>
              <a:custGeom>
                <a:avLst/>
                <a:gdLst/>
                <a:ahLst/>
                <a:cxnLst/>
                <a:rect l="l" t="t" r="r" b="b"/>
                <a:pathLst>
                  <a:path w="10907395" h="1677035">
                    <a:moveTo>
                      <a:pt x="0" y="40894"/>
                    </a:moveTo>
                    <a:cubicBezTo>
                      <a:pt x="0" y="18288"/>
                      <a:pt x="18288" y="0"/>
                      <a:pt x="40894" y="0"/>
                    </a:cubicBezTo>
                    <a:lnTo>
                      <a:pt x="10866501" y="0"/>
                    </a:lnTo>
                    <a:cubicBezTo>
                      <a:pt x="10889107" y="0"/>
                      <a:pt x="10907395" y="18288"/>
                      <a:pt x="10907395" y="40894"/>
                    </a:cubicBezTo>
                    <a:lnTo>
                      <a:pt x="10907395" y="1636141"/>
                    </a:lnTo>
                    <a:cubicBezTo>
                      <a:pt x="10907395" y="1658747"/>
                      <a:pt x="10889107" y="1677035"/>
                      <a:pt x="10866501" y="1677035"/>
                    </a:cubicBezTo>
                    <a:lnTo>
                      <a:pt x="40894" y="1677035"/>
                    </a:lnTo>
                    <a:cubicBezTo>
                      <a:pt x="18288" y="1677035"/>
                      <a:pt x="0" y="1658747"/>
                      <a:pt x="0" y="1636141"/>
                    </a:cubicBezTo>
                    <a:close/>
                  </a:path>
                </a:pathLst>
              </a:custGeom>
              <a:solidFill>
                <a:srgbClr val="EAE8F3"/>
              </a:solidFill>
            </p:spPr>
            <p:txBody>
              <a:bodyPr/>
              <a:lstStyle/>
              <a:p>
                <a:endParaRPr lang="en-US"/>
              </a:p>
            </p:txBody>
          </p:sp>
        </p:grpSp>
        <p:sp>
          <p:nvSpPr>
            <p:cNvPr id="18" name="TextBox 18"/>
            <p:cNvSpPr txBox="1"/>
            <p:nvPr/>
          </p:nvSpPr>
          <p:spPr>
            <a:xfrm>
              <a:off x="272058" y="243482"/>
              <a:ext cx="3402608" cy="430742"/>
            </a:xfrm>
            <a:prstGeom prst="rect">
              <a:avLst/>
            </a:prstGeom>
          </p:spPr>
          <p:txBody>
            <a:bodyPr lIns="0" tIns="0" rIns="0" bIns="0" rtlCol="0" anchor="t">
              <a:spAutoFit/>
            </a:bodyPr>
            <a:lstStyle/>
            <a:p>
              <a:pPr algn="l">
                <a:lnSpc>
                  <a:spcPts val="2500"/>
                </a:lnSpc>
              </a:pPr>
              <a:r>
                <a:rPr lang="en-US" sz="2000">
                  <a:solidFill>
                    <a:srgbClr val="49495A"/>
                  </a:solidFill>
                  <a:latin typeface="Glacial Indifference"/>
                  <a:ea typeface="Glacial Indifference"/>
                  <a:cs typeface="Glacial Indifference"/>
                  <a:sym typeface="Glacial Indifference"/>
                </a:rPr>
                <a:t>False Positives</a:t>
              </a:r>
            </a:p>
          </p:txBody>
        </p:sp>
        <p:sp>
          <p:nvSpPr>
            <p:cNvPr id="19" name="TextBox 19"/>
            <p:cNvSpPr txBox="1"/>
            <p:nvPr/>
          </p:nvSpPr>
          <p:spPr>
            <a:xfrm>
              <a:off x="272058" y="893167"/>
              <a:ext cx="10363200" cy="391583"/>
            </a:xfrm>
            <a:prstGeom prst="rect">
              <a:avLst/>
            </a:prstGeom>
          </p:spPr>
          <p:txBody>
            <a:bodyPr lIns="0" tIns="0" rIns="0" bIns="0" rtlCol="0" anchor="t">
              <a:spAutoFit/>
            </a:bodyPr>
            <a:lstStyle/>
            <a:p>
              <a:pPr algn="l">
                <a:lnSpc>
                  <a:spcPts val="2562"/>
                </a:lnSpc>
              </a:pPr>
              <a:r>
                <a:rPr lang="en-US" sz="1562">
                  <a:solidFill>
                    <a:srgbClr val="49495A"/>
                  </a:solidFill>
                  <a:latin typeface="Glacial Indifference"/>
                  <a:ea typeface="Glacial Indifference"/>
                  <a:cs typeface="Glacial Indifference"/>
                  <a:sym typeface="Glacial Indifference"/>
                </a:rPr>
                <a:t>Normal movements (e.g., adjusting glasses) mistaken for cheating.</a:t>
              </a:r>
            </a:p>
          </p:txBody>
        </p:sp>
        <p:grpSp>
          <p:nvGrpSpPr>
            <p:cNvPr id="20" name="Group 20"/>
            <p:cNvGrpSpPr/>
            <p:nvPr/>
          </p:nvGrpSpPr>
          <p:grpSpPr>
            <a:xfrm>
              <a:off x="0" y="1994495"/>
              <a:ext cx="10907315" cy="1676995"/>
              <a:chOff x="0" y="0"/>
              <a:chExt cx="10907315" cy="1676995"/>
            </a:xfrm>
          </p:grpSpPr>
          <p:sp>
            <p:nvSpPr>
              <p:cNvPr id="21" name="Freeform 21"/>
              <p:cNvSpPr/>
              <p:nvPr/>
            </p:nvSpPr>
            <p:spPr>
              <a:xfrm>
                <a:off x="0" y="0"/>
                <a:ext cx="10907395" cy="1677035"/>
              </a:xfrm>
              <a:custGeom>
                <a:avLst/>
                <a:gdLst/>
                <a:ahLst/>
                <a:cxnLst/>
                <a:rect l="l" t="t" r="r" b="b"/>
                <a:pathLst>
                  <a:path w="10907395" h="1677035">
                    <a:moveTo>
                      <a:pt x="0" y="40894"/>
                    </a:moveTo>
                    <a:cubicBezTo>
                      <a:pt x="0" y="18288"/>
                      <a:pt x="18288" y="0"/>
                      <a:pt x="40894" y="0"/>
                    </a:cubicBezTo>
                    <a:lnTo>
                      <a:pt x="10866501" y="0"/>
                    </a:lnTo>
                    <a:cubicBezTo>
                      <a:pt x="10889107" y="0"/>
                      <a:pt x="10907395" y="18288"/>
                      <a:pt x="10907395" y="40894"/>
                    </a:cubicBezTo>
                    <a:lnTo>
                      <a:pt x="10907395" y="1636141"/>
                    </a:lnTo>
                    <a:cubicBezTo>
                      <a:pt x="10907395" y="1658747"/>
                      <a:pt x="10889107" y="1677035"/>
                      <a:pt x="10866501" y="1677035"/>
                    </a:cubicBezTo>
                    <a:lnTo>
                      <a:pt x="40894" y="1677035"/>
                    </a:lnTo>
                    <a:cubicBezTo>
                      <a:pt x="18288" y="1677035"/>
                      <a:pt x="0" y="1658747"/>
                      <a:pt x="0" y="1636141"/>
                    </a:cubicBezTo>
                    <a:close/>
                  </a:path>
                </a:pathLst>
              </a:custGeom>
              <a:solidFill>
                <a:srgbClr val="EAE8F3"/>
              </a:solidFill>
            </p:spPr>
            <p:txBody>
              <a:bodyPr/>
              <a:lstStyle/>
              <a:p>
                <a:endParaRPr lang="en-US"/>
              </a:p>
            </p:txBody>
          </p:sp>
        </p:grpSp>
        <p:sp>
          <p:nvSpPr>
            <p:cNvPr id="22" name="TextBox 22"/>
            <p:cNvSpPr txBox="1"/>
            <p:nvPr/>
          </p:nvSpPr>
          <p:spPr>
            <a:xfrm>
              <a:off x="272058" y="2237977"/>
              <a:ext cx="4872038" cy="430742"/>
            </a:xfrm>
            <a:prstGeom prst="rect">
              <a:avLst/>
            </a:prstGeom>
          </p:spPr>
          <p:txBody>
            <a:bodyPr lIns="0" tIns="0" rIns="0" bIns="0" rtlCol="0" anchor="t">
              <a:spAutoFit/>
            </a:bodyPr>
            <a:lstStyle/>
            <a:p>
              <a:pPr algn="l">
                <a:lnSpc>
                  <a:spcPts val="2500"/>
                </a:lnSpc>
              </a:pPr>
              <a:r>
                <a:rPr lang="en-US" sz="2000">
                  <a:solidFill>
                    <a:srgbClr val="49495A"/>
                  </a:solidFill>
                  <a:latin typeface="Glacial Indifference"/>
                  <a:ea typeface="Glacial Indifference"/>
                  <a:cs typeface="Glacial Indifference"/>
                  <a:sym typeface="Glacial Indifference"/>
                </a:rPr>
                <a:t>Diverse Object Orientations</a:t>
              </a:r>
            </a:p>
          </p:txBody>
        </p:sp>
        <p:sp>
          <p:nvSpPr>
            <p:cNvPr id="23" name="TextBox 23"/>
            <p:cNvSpPr txBox="1"/>
            <p:nvPr/>
          </p:nvSpPr>
          <p:spPr>
            <a:xfrm>
              <a:off x="272058" y="2887662"/>
              <a:ext cx="10363200" cy="391583"/>
            </a:xfrm>
            <a:prstGeom prst="rect">
              <a:avLst/>
            </a:prstGeom>
          </p:spPr>
          <p:txBody>
            <a:bodyPr lIns="0" tIns="0" rIns="0" bIns="0" rtlCol="0" anchor="t">
              <a:spAutoFit/>
            </a:bodyPr>
            <a:lstStyle/>
            <a:p>
              <a:pPr algn="l">
                <a:lnSpc>
                  <a:spcPts val="2562"/>
                </a:lnSpc>
              </a:pPr>
              <a:r>
                <a:rPr lang="en-US" sz="1562">
                  <a:solidFill>
                    <a:srgbClr val="49495A"/>
                  </a:solidFill>
                  <a:latin typeface="Glacial Indifference"/>
                  <a:ea typeface="Glacial Indifference"/>
                  <a:cs typeface="Glacial Indifference"/>
                  <a:sym typeface="Glacial Indifference"/>
                </a:rPr>
                <a:t>Devices held at angles or rotated.</a:t>
              </a:r>
            </a:p>
          </p:txBody>
        </p:sp>
      </p:grpSp>
      <p:grpSp>
        <p:nvGrpSpPr>
          <p:cNvPr id="24" name="Group 24"/>
          <p:cNvGrpSpPr/>
          <p:nvPr/>
        </p:nvGrpSpPr>
        <p:grpSpPr>
          <a:xfrm>
            <a:off x="9467010" y="2332931"/>
            <a:ext cx="8180486" cy="3249999"/>
            <a:chOff x="0" y="0"/>
            <a:chExt cx="10907315" cy="4333332"/>
          </a:xfrm>
        </p:grpSpPr>
        <p:sp>
          <p:nvSpPr>
            <p:cNvPr id="25" name="TextBox 25"/>
            <p:cNvSpPr txBox="1"/>
            <p:nvPr/>
          </p:nvSpPr>
          <p:spPr>
            <a:xfrm>
              <a:off x="0" y="-95250"/>
              <a:ext cx="10907315" cy="1015831"/>
            </a:xfrm>
            <a:prstGeom prst="rect">
              <a:avLst/>
            </a:prstGeom>
          </p:spPr>
          <p:txBody>
            <a:bodyPr lIns="0" tIns="0" rIns="0" bIns="0" rtlCol="0" anchor="t">
              <a:spAutoFit/>
            </a:bodyPr>
            <a:lstStyle/>
            <a:p>
              <a:pPr marL="295969" lvl="1" indent="-147984" algn="l">
                <a:lnSpc>
                  <a:spcPts val="3218"/>
                </a:lnSpc>
                <a:buFont typeface="Arial"/>
                <a:buChar char="•"/>
              </a:pPr>
              <a:r>
                <a:rPr lang="en-US" sz="1962" b="1">
                  <a:solidFill>
                    <a:srgbClr val="49495A"/>
                  </a:solidFill>
                  <a:latin typeface="Glacial Indifference Bold"/>
                  <a:ea typeface="Glacial Indifference Bold"/>
                  <a:cs typeface="Glacial Indifference Bold"/>
                  <a:sym typeface="Glacial Indifference Bold"/>
                </a:rPr>
                <a:t>Robust Augmentation</a:t>
              </a:r>
              <a:r>
                <a:rPr lang="en-US" sz="1962">
                  <a:solidFill>
                    <a:srgbClr val="49495A"/>
                  </a:solidFill>
                  <a:latin typeface="Glacial Indifference"/>
                  <a:ea typeface="Glacial Indifference"/>
                  <a:cs typeface="Glacial Indifference"/>
                  <a:sym typeface="Glacial Indifference"/>
                </a:rPr>
                <a:t>: Simulated lighting changes (hsv_v=0.4, hsv_s=0.7) and motion blur for webcam realism.</a:t>
              </a:r>
            </a:p>
          </p:txBody>
        </p:sp>
        <p:sp>
          <p:nvSpPr>
            <p:cNvPr id="26" name="TextBox 26"/>
            <p:cNvSpPr txBox="1"/>
            <p:nvPr/>
          </p:nvSpPr>
          <p:spPr>
            <a:xfrm>
              <a:off x="0" y="1044539"/>
              <a:ext cx="10907315" cy="1015831"/>
            </a:xfrm>
            <a:prstGeom prst="rect">
              <a:avLst/>
            </a:prstGeom>
          </p:spPr>
          <p:txBody>
            <a:bodyPr lIns="0" tIns="0" rIns="0" bIns="0" rtlCol="0" anchor="t">
              <a:spAutoFit/>
            </a:bodyPr>
            <a:lstStyle/>
            <a:p>
              <a:pPr marL="295969" lvl="1" indent="-147984" algn="l">
                <a:lnSpc>
                  <a:spcPts val="3218"/>
                </a:lnSpc>
                <a:buFont typeface="Arial"/>
                <a:buChar char="•"/>
              </a:pPr>
              <a:r>
                <a:rPr lang="en-US" sz="1962" b="1">
                  <a:solidFill>
                    <a:srgbClr val="49495A"/>
                  </a:solidFill>
                  <a:latin typeface="Glacial Indifference Bold"/>
                  <a:ea typeface="Glacial Indifference Bold"/>
                  <a:cs typeface="Glacial Indifference Bold"/>
                  <a:sym typeface="Glacial Indifference Bold"/>
                </a:rPr>
                <a:t>Small-Object Tuning</a:t>
              </a:r>
              <a:r>
                <a:rPr lang="en-US" sz="1962">
                  <a:solidFill>
                    <a:srgbClr val="49495A"/>
                  </a:solidFill>
                  <a:latin typeface="Glacial Indifference"/>
                  <a:ea typeface="Glacial Indifference"/>
                  <a:cs typeface="Glacial Indifference"/>
                  <a:sym typeface="Glacial Indifference"/>
                </a:rPr>
                <a:t>: Reduced anchor sizes and enabled overlap_mask=True for occluded items.</a:t>
              </a:r>
            </a:p>
          </p:txBody>
        </p:sp>
        <p:sp>
          <p:nvSpPr>
            <p:cNvPr id="27" name="TextBox 27"/>
            <p:cNvSpPr txBox="1"/>
            <p:nvPr/>
          </p:nvSpPr>
          <p:spPr>
            <a:xfrm>
              <a:off x="0" y="2181020"/>
              <a:ext cx="10907315" cy="1015831"/>
            </a:xfrm>
            <a:prstGeom prst="rect">
              <a:avLst/>
            </a:prstGeom>
          </p:spPr>
          <p:txBody>
            <a:bodyPr lIns="0" tIns="0" rIns="0" bIns="0" rtlCol="0" anchor="t">
              <a:spAutoFit/>
            </a:bodyPr>
            <a:lstStyle/>
            <a:p>
              <a:pPr marL="295969" lvl="1" indent="-147984" algn="l">
                <a:lnSpc>
                  <a:spcPts val="3218"/>
                </a:lnSpc>
                <a:buFont typeface="Arial"/>
                <a:buChar char="•"/>
              </a:pPr>
              <a:r>
                <a:rPr lang="en-US" sz="1962" b="1">
                  <a:solidFill>
                    <a:srgbClr val="49495A"/>
                  </a:solidFill>
                  <a:latin typeface="Glacial Indifference Bold"/>
                  <a:ea typeface="Glacial Indifference Bold"/>
                  <a:cs typeface="Glacial Indifference Bold"/>
                  <a:sym typeface="Glacial Indifference Bold"/>
                </a:rPr>
                <a:t>Adaptive Thresholds</a:t>
              </a:r>
              <a:r>
                <a:rPr lang="en-US" sz="1962">
                  <a:solidFill>
                    <a:srgbClr val="49495A"/>
                  </a:solidFill>
                  <a:latin typeface="Glacial Indifference"/>
                  <a:ea typeface="Glacial Indifference"/>
                  <a:cs typeface="Glacial Indifference"/>
                  <a:sym typeface="Glacial Indifference"/>
                </a:rPr>
                <a:t>: Dynamic confidence scoring (e.g., higher thresholds for hands to reduce false alarms).</a:t>
              </a:r>
            </a:p>
          </p:txBody>
        </p:sp>
        <p:sp>
          <p:nvSpPr>
            <p:cNvPr id="28" name="TextBox 28"/>
            <p:cNvSpPr txBox="1"/>
            <p:nvPr/>
          </p:nvSpPr>
          <p:spPr>
            <a:xfrm>
              <a:off x="0" y="3317501"/>
              <a:ext cx="10907315" cy="1015831"/>
            </a:xfrm>
            <a:prstGeom prst="rect">
              <a:avLst/>
            </a:prstGeom>
          </p:spPr>
          <p:txBody>
            <a:bodyPr lIns="0" tIns="0" rIns="0" bIns="0" rtlCol="0" anchor="t">
              <a:spAutoFit/>
            </a:bodyPr>
            <a:lstStyle/>
            <a:p>
              <a:pPr marL="295969" lvl="1" indent="-147984" algn="l">
                <a:lnSpc>
                  <a:spcPts val="3218"/>
                </a:lnSpc>
                <a:buFont typeface="Arial"/>
                <a:buChar char="•"/>
              </a:pPr>
              <a:r>
                <a:rPr lang="en-US" sz="1962" b="1">
                  <a:solidFill>
                    <a:srgbClr val="49495A"/>
                  </a:solidFill>
                  <a:latin typeface="Glacial Indifference Bold"/>
                  <a:ea typeface="Glacial Indifference Bold"/>
                  <a:cs typeface="Glacial Indifference Bold"/>
                  <a:sym typeface="Glacial Indifference Bold"/>
                </a:rPr>
                <a:t>Shear/Rotation Augmentation</a:t>
              </a:r>
              <a:r>
                <a:rPr lang="en-US" sz="1962">
                  <a:solidFill>
                    <a:srgbClr val="49495A"/>
                  </a:solidFill>
                  <a:latin typeface="Glacial Indifference"/>
                  <a:ea typeface="Glacial Indifference"/>
                  <a:cs typeface="Glacial Indifference"/>
                  <a:sym typeface="Glacial Indifference"/>
                </a:rPr>
                <a:t>: shear=2.0, degrees=15 to handle angled objects.</a:t>
              </a:r>
            </a:p>
          </p:txBody>
        </p:sp>
      </p:grpSp>
      <p:sp>
        <p:nvSpPr>
          <p:cNvPr id="29" name="TextBox 29"/>
          <p:cNvSpPr txBox="1"/>
          <p:nvPr/>
        </p:nvSpPr>
        <p:spPr>
          <a:xfrm>
            <a:off x="17259300" y="9201150"/>
            <a:ext cx="152400" cy="209550"/>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Glacial Indifference"/>
                <a:ea typeface="Glacial Indifference"/>
                <a:cs typeface="Glacial Indifference"/>
                <a:sym typeface="Glacial Indifference"/>
              </a:rPr>
              <a:t>37</a:t>
            </a:r>
          </a:p>
        </p:txBody>
      </p:sp>
      <p:sp>
        <p:nvSpPr>
          <p:cNvPr id="30" name="Freeform 30"/>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31"/>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75605" y="844739"/>
            <a:ext cx="10736790" cy="1895475"/>
          </a:xfrm>
          <a:prstGeom prst="rect">
            <a:avLst/>
          </a:prstGeom>
        </p:spPr>
        <p:txBody>
          <a:bodyPr lIns="0" tIns="0" rIns="0" bIns="0" rtlCol="0" anchor="t">
            <a:spAutoFit/>
          </a:bodyPr>
          <a:lstStyle/>
          <a:p>
            <a:pPr marL="0" lvl="0" indent="0" algn="l">
              <a:lnSpc>
                <a:spcPts val="7559"/>
              </a:lnSpc>
            </a:pPr>
            <a:r>
              <a:rPr lang="en-US" sz="6300" b="1" i="1">
                <a:solidFill>
                  <a:srgbClr val="2D3880"/>
                </a:solidFill>
                <a:latin typeface="Cormorant Garamond Bold Italics"/>
                <a:ea typeface="Cormorant Garamond Bold Italics"/>
                <a:cs typeface="Cormorant Garamond Bold Italics"/>
                <a:sym typeface="Cormorant Garamond Bold Italics"/>
              </a:rPr>
              <a:t>Inside process_images: Core Cheating Detection Logic</a:t>
            </a:r>
          </a:p>
        </p:txBody>
      </p:sp>
      <p:sp>
        <p:nvSpPr>
          <p:cNvPr id="3" name="TextBox 3"/>
          <p:cNvSpPr txBox="1"/>
          <p:nvPr/>
        </p:nvSpPr>
        <p:spPr>
          <a:xfrm>
            <a:off x="17259300" y="9210675"/>
            <a:ext cx="243047" cy="387982"/>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Glacial Indifference"/>
                <a:ea typeface="Glacial Indifference"/>
                <a:cs typeface="Glacial Indifference"/>
                <a:sym typeface="Glacial Indifference"/>
              </a:rPr>
              <a:t>38</a:t>
            </a:r>
          </a:p>
        </p:txBody>
      </p:sp>
      <p:grpSp>
        <p:nvGrpSpPr>
          <p:cNvPr id="4" name="Group 4"/>
          <p:cNvGrpSpPr/>
          <p:nvPr/>
        </p:nvGrpSpPr>
        <p:grpSpPr>
          <a:xfrm>
            <a:off x="1119743" y="2740214"/>
            <a:ext cx="16230600" cy="7406508"/>
            <a:chOff x="0" y="-1060847"/>
            <a:chExt cx="21640800" cy="9875343"/>
          </a:xfrm>
        </p:grpSpPr>
        <p:grpSp>
          <p:nvGrpSpPr>
            <p:cNvPr id="5" name="Group 5"/>
            <p:cNvGrpSpPr/>
            <p:nvPr/>
          </p:nvGrpSpPr>
          <p:grpSpPr>
            <a:xfrm>
              <a:off x="0" y="0"/>
              <a:ext cx="6733117" cy="4275056"/>
              <a:chOff x="0" y="0"/>
              <a:chExt cx="1329999" cy="844456"/>
            </a:xfrm>
          </p:grpSpPr>
          <p:sp>
            <p:nvSpPr>
              <p:cNvPr id="6" name="Freeform 6"/>
              <p:cNvSpPr/>
              <p:nvPr/>
            </p:nvSpPr>
            <p:spPr>
              <a:xfrm>
                <a:off x="0" y="0"/>
                <a:ext cx="1329998" cy="844456"/>
              </a:xfrm>
              <a:custGeom>
                <a:avLst/>
                <a:gdLst/>
                <a:ahLst/>
                <a:cxnLst/>
                <a:rect l="l" t="t" r="r" b="b"/>
                <a:pathLst>
                  <a:path w="1329998" h="844456">
                    <a:moveTo>
                      <a:pt x="0" y="0"/>
                    </a:moveTo>
                    <a:lnTo>
                      <a:pt x="1329998" y="0"/>
                    </a:lnTo>
                    <a:lnTo>
                      <a:pt x="1329998" y="844456"/>
                    </a:lnTo>
                    <a:lnTo>
                      <a:pt x="0" y="844456"/>
                    </a:lnTo>
                    <a:close/>
                  </a:path>
                </a:pathLst>
              </a:custGeom>
              <a:solidFill>
                <a:srgbClr val="000000">
                  <a:alpha val="0"/>
                </a:srgbClr>
              </a:solidFill>
            </p:spPr>
            <p:txBody>
              <a:bodyPr/>
              <a:lstStyle/>
              <a:p>
                <a:endParaRPr lang="en-US"/>
              </a:p>
            </p:txBody>
          </p:sp>
          <p:sp>
            <p:nvSpPr>
              <p:cNvPr id="7" name="TextBox 7"/>
              <p:cNvSpPr txBox="1"/>
              <p:nvPr/>
            </p:nvSpPr>
            <p:spPr>
              <a:xfrm>
                <a:off x="0" y="-238125"/>
                <a:ext cx="1329999" cy="1082581"/>
              </a:xfrm>
              <a:prstGeom prst="rect">
                <a:avLst/>
              </a:prstGeom>
            </p:spPr>
            <p:txBody>
              <a:bodyPr lIns="25400" tIns="25400" rIns="25400" bIns="25400" rtlCol="0" anchor="t"/>
              <a:lstStyle/>
              <a:p>
                <a:pPr algn="l">
                  <a:lnSpc>
                    <a:spcPts val="7199"/>
                  </a:lnSpc>
                </a:pPr>
                <a:r>
                  <a:rPr lang="en-US" sz="3999">
                    <a:solidFill>
                      <a:srgbClr val="615EDB"/>
                    </a:solidFill>
                    <a:latin typeface="Glacial Indifference"/>
                    <a:ea typeface="Glacial Indifference"/>
                    <a:cs typeface="Glacial Indifference"/>
                    <a:sym typeface="Glacial Indifference"/>
                  </a:rPr>
                  <a:t>🎯 </a:t>
                </a:r>
                <a:r>
                  <a:rPr lang="en-US" sz="3999">
                    <a:solidFill>
                      <a:srgbClr val="403CCF"/>
                    </a:solidFill>
                    <a:latin typeface="Glacial Indifference"/>
                    <a:ea typeface="Glacial Indifference"/>
                    <a:cs typeface="Glacial Indifference"/>
                    <a:sym typeface="Glacial Indifference"/>
                  </a:rPr>
                  <a:t>Purpose</a:t>
                </a:r>
              </a:p>
              <a:p>
                <a:pPr marL="561339" lvl="1" indent="-280669" algn="l">
                  <a:lnSpc>
                    <a:spcPts val="4679"/>
                  </a:lnSpc>
                  <a:buFont typeface="Arial"/>
                  <a:buChar char="•"/>
                </a:pPr>
                <a:r>
                  <a:rPr lang="en-US" sz="2599">
                    <a:solidFill>
                      <a:srgbClr val="545454"/>
                    </a:solidFill>
                    <a:latin typeface="Glacial Indifference"/>
                    <a:ea typeface="Glacial Indifference"/>
                    <a:cs typeface="Glacial Indifference"/>
                    <a:sym typeface="Glacial Indifference"/>
                  </a:rPr>
                  <a:t>Detects cheating via webcam during online exams</a:t>
                </a:r>
              </a:p>
              <a:p>
                <a:pPr marL="561339" lvl="1" indent="-280669" algn="l">
                  <a:lnSpc>
                    <a:spcPts val="4679"/>
                  </a:lnSpc>
                  <a:buFont typeface="Arial"/>
                  <a:buChar char="•"/>
                </a:pPr>
                <a:r>
                  <a:rPr lang="en-US" sz="2599">
                    <a:solidFill>
                      <a:srgbClr val="545454"/>
                    </a:solidFill>
                    <a:latin typeface="Glacial Indifference"/>
                    <a:ea typeface="Glacial Indifference"/>
                    <a:cs typeface="Glacial Indifference"/>
                    <a:sym typeface="Glacial Indifference"/>
                  </a:rPr>
                  <a:t>Calculates cheating score from AI model results</a:t>
                </a:r>
              </a:p>
            </p:txBody>
          </p:sp>
        </p:grpSp>
        <p:grpSp>
          <p:nvGrpSpPr>
            <p:cNvPr id="8" name="Group 8"/>
            <p:cNvGrpSpPr/>
            <p:nvPr/>
          </p:nvGrpSpPr>
          <p:grpSpPr>
            <a:xfrm>
              <a:off x="7261410" y="-1060847"/>
              <a:ext cx="6772746" cy="6291139"/>
              <a:chOff x="0" y="-209550"/>
              <a:chExt cx="1337826" cy="1242694"/>
            </a:xfrm>
          </p:grpSpPr>
          <p:sp>
            <p:nvSpPr>
              <p:cNvPr id="9" name="Freeform 9"/>
              <p:cNvSpPr/>
              <p:nvPr/>
            </p:nvSpPr>
            <p:spPr>
              <a:xfrm>
                <a:off x="0" y="0"/>
                <a:ext cx="1337826" cy="1033144"/>
              </a:xfrm>
              <a:custGeom>
                <a:avLst/>
                <a:gdLst/>
                <a:ahLst/>
                <a:cxnLst/>
                <a:rect l="l" t="t" r="r" b="b"/>
                <a:pathLst>
                  <a:path w="1337826" h="1033144">
                    <a:moveTo>
                      <a:pt x="0" y="0"/>
                    </a:moveTo>
                    <a:lnTo>
                      <a:pt x="1337826" y="0"/>
                    </a:lnTo>
                    <a:lnTo>
                      <a:pt x="1337826" y="1033144"/>
                    </a:lnTo>
                    <a:lnTo>
                      <a:pt x="0" y="1033144"/>
                    </a:lnTo>
                    <a:close/>
                  </a:path>
                </a:pathLst>
              </a:custGeom>
              <a:solidFill>
                <a:srgbClr val="000000">
                  <a:alpha val="0"/>
                </a:srgbClr>
              </a:solidFill>
            </p:spPr>
            <p:txBody>
              <a:bodyPr/>
              <a:lstStyle/>
              <a:p>
                <a:endParaRPr lang="en-US"/>
              </a:p>
            </p:txBody>
          </p:sp>
          <p:sp>
            <p:nvSpPr>
              <p:cNvPr id="10" name="TextBox 10"/>
              <p:cNvSpPr txBox="1"/>
              <p:nvPr/>
            </p:nvSpPr>
            <p:spPr>
              <a:xfrm>
                <a:off x="0" y="-209550"/>
                <a:ext cx="1337826" cy="1242694"/>
              </a:xfrm>
              <a:prstGeom prst="rect">
                <a:avLst/>
              </a:prstGeom>
            </p:spPr>
            <p:txBody>
              <a:bodyPr lIns="25400" tIns="25400" rIns="25400" bIns="25400" rtlCol="0" anchor="t"/>
              <a:lstStyle/>
              <a:p>
                <a:pPr algn="l">
                  <a:lnSpc>
                    <a:spcPts val="6479"/>
                  </a:lnSpc>
                </a:pPr>
                <a:r>
                  <a:rPr lang="en-US" sz="3599">
                    <a:solidFill>
                      <a:srgbClr val="403CCF"/>
                    </a:solidFill>
                    <a:latin typeface="Glacial Indifference"/>
                    <a:ea typeface="Glacial Indifference"/>
                    <a:cs typeface="Glacial Indifference"/>
                    <a:sym typeface="Glacial Indifference"/>
                  </a:rPr>
                  <a:t>🔁 Parallel Execution</a:t>
                </a:r>
              </a:p>
              <a:p>
                <a:pPr algn="l">
                  <a:lnSpc>
                    <a:spcPts val="4679"/>
                  </a:lnSpc>
                </a:pPr>
                <a:r>
                  <a:rPr lang="en-US" sz="2599">
                    <a:solidFill>
                      <a:srgbClr val="545454"/>
                    </a:solidFill>
                    <a:latin typeface="Glacial Indifference"/>
                    <a:ea typeface="Glacial Indifference"/>
                    <a:cs typeface="Glacial Indifference"/>
                    <a:sym typeface="Glacial Indifference"/>
                  </a:rPr>
                  <a:t>Uses asyncio.gather for concurrent execution of:</a:t>
                </a:r>
              </a:p>
              <a:p>
                <a:pPr marL="474981" lvl="1" indent="-237491" algn="l">
                  <a:lnSpc>
                    <a:spcPts val="3960"/>
                  </a:lnSpc>
                  <a:buFont typeface="Arial"/>
                  <a:buChar char="•"/>
                </a:pPr>
                <a:r>
                  <a:rPr lang="en-US" sz="2200">
                    <a:solidFill>
                      <a:srgbClr val="545454"/>
                    </a:solidFill>
                    <a:latin typeface="Glacial Indifference"/>
                    <a:ea typeface="Glacial Indifference"/>
                    <a:cs typeface="Glacial Indifference"/>
                    <a:sym typeface="Glacial Indifference"/>
                  </a:rPr>
                  <a:t>run_face_detection</a:t>
                </a:r>
              </a:p>
              <a:p>
                <a:pPr marL="474981" lvl="1" indent="-237491" algn="l">
                  <a:lnSpc>
                    <a:spcPts val="3960"/>
                  </a:lnSpc>
                  <a:buFont typeface="Arial"/>
                  <a:buChar char="•"/>
                </a:pPr>
                <a:r>
                  <a:rPr lang="en-US" sz="2200">
                    <a:solidFill>
                      <a:srgbClr val="545454"/>
                    </a:solidFill>
                    <a:latin typeface="Glacial Indifference"/>
                    <a:ea typeface="Glacial Indifference"/>
                    <a:cs typeface="Glacial Indifference"/>
                    <a:sym typeface="Glacial Indifference"/>
                  </a:rPr>
                  <a:t>run_object_detection</a:t>
                </a:r>
              </a:p>
              <a:p>
                <a:pPr marL="474981" lvl="1" indent="-237491" algn="l">
                  <a:lnSpc>
                    <a:spcPts val="3960"/>
                  </a:lnSpc>
                  <a:buFont typeface="Arial"/>
                  <a:buChar char="•"/>
                </a:pPr>
                <a:r>
                  <a:rPr lang="en-US" sz="2200">
                    <a:solidFill>
                      <a:srgbClr val="545454"/>
                    </a:solidFill>
                    <a:latin typeface="Glacial Indifference"/>
                    <a:ea typeface="Glacial Indifference"/>
                    <a:cs typeface="Glacial Indifference"/>
                    <a:sym typeface="Glacial Indifference"/>
                  </a:rPr>
                  <a:t>run_gaze_detection</a:t>
                </a:r>
              </a:p>
              <a:p>
                <a:pPr marL="474981" lvl="1" indent="-237491" algn="l">
                  <a:lnSpc>
                    <a:spcPts val="3960"/>
                  </a:lnSpc>
                  <a:buFont typeface="Arial"/>
                  <a:buChar char="•"/>
                </a:pPr>
                <a:r>
                  <a:rPr lang="en-US" sz="2200">
                    <a:solidFill>
                      <a:srgbClr val="545454"/>
                    </a:solidFill>
                    <a:latin typeface="Glacial Indifference"/>
                    <a:ea typeface="Glacial Indifference"/>
                    <a:cs typeface="Glacial Indifference"/>
                    <a:sym typeface="Glacial Indifference"/>
                  </a:rPr>
                  <a:t>head_pose_tasks</a:t>
                </a:r>
              </a:p>
            </p:txBody>
          </p:sp>
        </p:grpSp>
        <p:grpSp>
          <p:nvGrpSpPr>
            <p:cNvPr id="11" name="Group 11"/>
            <p:cNvGrpSpPr/>
            <p:nvPr/>
          </p:nvGrpSpPr>
          <p:grpSpPr>
            <a:xfrm>
              <a:off x="14560486" y="0"/>
              <a:ext cx="7078352" cy="3456840"/>
              <a:chOff x="0" y="0"/>
              <a:chExt cx="1398193" cy="682833"/>
            </a:xfrm>
          </p:grpSpPr>
          <p:sp>
            <p:nvSpPr>
              <p:cNvPr id="12" name="Freeform 12"/>
              <p:cNvSpPr/>
              <p:nvPr/>
            </p:nvSpPr>
            <p:spPr>
              <a:xfrm>
                <a:off x="0" y="0"/>
                <a:ext cx="1398193" cy="682833"/>
              </a:xfrm>
              <a:custGeom>
                <a:avLst/>
                <a:gdLst/>
                <a:ahLst/>
                <a:cxnLst/>
                <a:rect l="l" t="t" r="r" b="b"/>
                <a:pathLst>
                  <a:path w="1398193" h="682833">
                    <a:moveTo>
                      <a:pt x="0" y="0"/>
                    </a:moveTo>
                    <a:lnTo>
                      <a:pt x="1398193" y="0"/>
                    </a:lnTo>
                    <a:lnTo>
                      <a:pt x="1398193" y="682833"/>
                    </a:lnTo>
                    <a:lnTo>
                      <a:pt x="0" y="682833"/>
                    </a:lnTo>
                    <a:close/>
                  </a:path>
                </a:pathLst>
              </a:custGeom>
              <a:solidFill>
                <a:srgbClr val="000000">
                  <a:alpha val="0"/>
                </a:srgbClr>
              </a:solidFill>
            </p:spPr>
            <p:txBody>
              <a:bodyPr/>
              <a:lstStyle/>
              <a:p>
                <a:endParaRPr lang="en-US"/>
              </a:p>
            </p:txBody>
          </p:sp>
          <p:sp>
            <p:nvSpPr>
              <p:cNvPr id="13" name="TextBox 13"/>
              <p:cNvSpPr txBox="1"/>
              <p:nvPr/>
            </p:nvSpPr>
            <p:spPr>
              <a:xfrm>
                <a:off x="0" y="-238125"/>
                <a:ext cx="1398193" cy="920958"/>
              </a:xfrm>
              <a:prstGeom prst="rect">
                <a:avLst/>
              </a:prstGeom>
            </p:spPr>
            <p:txBody>
              <a:bodyPr lIns="50800" tIns="50800" rIns="50800" bIns="50800" rtlCol="0" anchor="t"/>
              <a:lstStyle/>
              <a:p>
                <a:pPr algn="l">
                  <a:lnSpc>
                    <a:spcPts val="7199"/>
                  </a:lnSpc>
                </a:pPr>
                <a:r>
                  <a:rPr lang="en-US" sz="3999" dirty="0">
                    <a:solidFill>
                      <a:srgbClr val="403CCF"/>
                    </a:solidFill>
                    <a:latin typeface="Glacial Indifference"/>
                    <a:ea typeface="Glacial Indifference"/>
                    <a:cs typeface="Glacial Indifference"/>
                    <a:sym typeface="Glacial Indifference"/>
                  </a:rPr>
                  <a:t>📥 Inputs</a:t>
                </a:r>
              </a:p>
              <a:p>
                <a:pPr marL="561339" lvl="1" indent="-280669" algn="l">
                  <a:lnSpc>
                    <a:spcPts val="4679"/>
                  </a:lnSpc>
                  <a:buFont typeface="Arial"/>
                  <a:buChar char="•"/>
                </a:pPr>
                <a:r>
                  <a:rPr lang="en-US" sz="2599" dirty="0">
                    <a:solidFill>
                      <a:srgbClr val="545454"/>
                    </a:solidFill>
                    <a:latin typeface="Glacial Indifference"/>
                    <a:ea typeface="Glacial Indifference"/>
                    <a:cs typeface="Glacial Indifference"/>
                    <a:sym typeface="Glacial Indifference"/>
                  </a:rPr>
                  <a:t>image: PIL Image (RGB)</a:t>
                </a:r>
              </a:p>
              <a:p>
                <a:pPr marL="561339" lvl="1" indent="-280669" algn="l">
                  <a:lnSpc>
                    <a:spcPts val="4679"/>
                  </a:lnSpc>
                  <a:buFont typeface="Arial"/>
                  <a:buChar char="•"/>
                </a:pPr>
                <a:r>
                  <a:rPr lang="en-US" sz="2599" dirty="0" err="1">
                    <a:solidFill>
                      <a:srgbClr val="545454"/>
                    </a:solidFill>
                    <a:latin typeface="Glacial Indifference"/>
                    <a:ea typeface="Glacial Indifference"/>
                    <a:cs typeface="Glacial Indifference"/>
                    <a:sym typeface="Glacial Indifference"/>
                  </a:rPr>
                  <a:t>student_id</a:t>
                </a:r>
                <a:r>
                  <a:rPr lang="en-US" sz="2599" dirty="0">
                    <a:solidFill>
                      <a:srgbClr val="545454"/>
                    </a:solidFill>
                    <a:latin typeface="Glacial Indifference"/>
                    <a:ea typeface="Glacial Indifference"/>
                    <a:cs typeface="Glacial Indifference"/>
                    <a:sym typeface="Glacial Indifference"/>
                  </a:rPr>
                  <a:t>, </a:t>
                </a:r>
                <a:r>
                  <a:rPr lang="en-US" sz="2599" dirty="0" err="1">
                    <a:solidFill>
                      <a:srgbClr val="545454"/>
                    </a:solidFill>
                    <a:latin typeface="Glacial Indifference"/>
                    <a:ea typeface="Glacial Indifference"/>
                    <a:cs typeface="Glacial Indifference"/>
                    <a:sym typeface="Glacial Indifference"/>
                  </a:rPr>
                  <a:t>quiz_id</a:t>
                </a:r>
                <a:r>
                  <a:rPr lang="en-US" sz="2599" dirty="0">
                    <a:solidFill>
                      <a:srgbClr val="545454"/>
                    </a:solidFill>
                    <a:latin typeface="Glacial Indifference"/>
                    <a:ea typeface="Glacial Indifference"/>
                    <a:cs typeface="Glacial Indifference"/>
                    <a:sym typeface="Glacial Indifference"/>
                  </a:rPr>
                  <a:t>: For session tracking</a:t>
                </a:r>
              </a:p>
            </p:txBody>
          </p:sp>
        </p:grpSp>
        <p:grpSp>
          <p:nvGrpSpPr>
            <p:cNvPr id="14" name="Group 14"/>
            <p:cNvGrpSpPr/>
            <p:nvPr/>
          </p:nvGrpSpPr>
          <p:grpSpPr>
            <a:xfrm>
              <a:off x="14560489" y="2412011"/>
              <a:ext cx="7080311" cy="6402485"/>
              <a:chOff x="-387" y="-210460"/>
              <a:chExt cx="1398580" cy="1264688"/>
            </a:xfrm>
          </p:grpSpPr>
          <p:sp>
            <p:nvSpPr>
              <p:cNvPr id="15" name="Freeform 15"/>
              <p:cNvSpPr/>
              <p:nvPr/>
            </p:nvSpPr>
            <p:spPr>
              <a:xfrm>
                <a:off x="0" y="0"/>
                <a:ext cx="1398193" cy="1026563"/>
              </a:xfrm>
              <a:custGeom>
                <a:avLst/>
                <a:gdLst/>
                <a:ahLst/>
                <a:cxnLst/>
                <a:rect l="l" t="t" r="r" b="b"/>
                <a:pathLst>
                  <a:path w="1398193" h="1026563">
                    <a:moveTo>
                      <a:pt x="0" y="0"/>
                    </a:moveTo>
                    <a:lnTo>
                      <a:pt x="1398193" y="0"/>
                    </a:lnTo>
                    <a:lnTo>
                      <a:pt x="1398193" y="1026563"/>
                    </a:lnTo>
                    <a:lnTo>
                      <a:pt x="0" y="1026563"/>
                    </a:lnTo>
                    <a:close/>
                  </a:path>
                </a:pathLst>
              </a:custGeom>
              <a:solidFill>
                <a:srgbClr val="000000">
                  <a:alpha val="0"/>
                </a:srgbClr>
              </a:solidFill>
            </p:spPr>
            <p:txBody>
              <a:bodyPr/>
              <a:lstStyle/>
              <a:p>
                <a:endParaRPr lang="en-US"/>
              </a:p>
            </p:txBody>
          </p:sp>
          <p:sp>
            <p:nvSpPr>
              <p:cNvPr id="16" name="TextBox 16"/>
              <p:cNvSpPr txBox="1"/>
              <p:nvPr/>
            </p:nvSpPr>
            <p:spPr>
              <a:xfrm>
                <a:off x="-387" y="-210460"/>
                <a:ext cx="1398193" cy="1264688"/>
              </a:xfrm>
              <a:prstGeom prst="rect">
                <a:avLst/>
              </a:prstGeom>
            </p:spPr>
            <p:txBody>
              <a:bodyPr lIns="50800" tIns="50800" rIns="50800" bIns="50800" rtlCol="0" anchor="t"/>
              <a:lstStyle/>
              <a:p>
                <a:pPr algn="l">
                  <a:lnSpc>
                    <a:spcPts val="7199"/>
                  </a:lnSpc>
                </a:pPr>
                <a:r>
                  <a:rPr lang="en-US" sz="3999">
                    <a:solidFill>
                      <a:srgbClr val="403CCF"/>
                    </a:solidFill>
                    <a:latin typeface="Glacial Indifference"/>
                    <a:ea typeface="Glacial Indifference"/>
                    <a:cs typeface="Glacial Indifference"/>
                    <a:sym typeface="Glacial Indifference"/>
                  </a:rPr>
                  <a:t>📤 Outputs</a:t>
                </a:r>
              </a:p>
              <a:p>
                <a:pPr algn="l">
                  <a:lnSpc>
                    <a:spcPts val="4679"/>
                  </a:lnSpc>
                </a:pPr>
                <a:r>
                  <a:rPr lang="en-US" sz="2599">
                    <a:solidFill>
                      <a:srgbClr val="545454"/>
                    </a:solidFill>
                    <a:latin typeface="Glacial Indifference"/>
                    <a:ea typeface="Glacial Indifference"/>
                    <a:cs typeface="Glacial Indifference"/>
                    <a:sym typeface="Glacial Indifference"/>
                  </a:rPr>
                  <a:t>Dictionary containing:</a:t>
                </a:r>
              </a:p>
              <a:p>
                <a:pPr marL="474981" lvl="1" indent="-237491" algn="l">
                  <a:lnSpc>
                    <a:spcPts val="3960"/>
                  </a:lnSpc>
                  <a:buFont typeface="Arial"/>
                  <a:buChar char="•"/>
                </a:pPr>
                <a:r>
                  <a:rPr lang="en-US" sz="2200">
                    <a:solidFill>
                      <a:srgbClr val="545454"/>
                    </a:solidFill>
                    <a:latin typeface="Glacial Indifference"/>
                    <a:ea typeface="Glacial Indifference"/>
                    <a:cs typeface="Glacial Indifference"/>
                    <a:sym typeface="Glacial Indifference"/>
                  </a:rPr>
                  <a:t>Detections (faces, gaze, objects, poses)</a:t>
                </a:r>
              </a:p>
              <a:p>
                <a:pPr marL="474981" lvl="1" indent="-237491" algn="l">
                  <a:lnSpc>
                    <a:spcPts val="3960"/>
                  </a:lnSpc>
                  <a:buFont typeface="Arial"/>
                  <a:buChar char="•"/>
                </a:pPr>
                <a:r>
                  <a:rPr lang="en-US" sz="2200">
                    <a:solidFill>
                      <a:srgbClr val="545454"/>
                    </a:solidFill>
                    <a:latin typeface="Glacial Indifference"/>
                    <a:ea typeface="Glacial Indifference"/>
                    <a:cs typeface="Glacial Indifference"/>
                    <a:sym typeface="Glacial Indifference"/>
                  </a:rPr>
                  <a:t>score_increment</a:t>
                </a:r>
              </a:p>
              <a:p>
                <a:pPr marL="474981" lvl="1" indent="-237491" algn="l">
                  <a:lnSpc>
                    <a:spcPts val="3960"/>
                  </a:lnSpc>
                  <a:buFont typeface="Arial"/>
                  <a:buChar char="•"/>
                </a:pPr>
                <a:r>
                  <a:rPr lang="en-US" sz="2200">
                    <a:solidFill>
                      <a:srgbClr val="545454"/>
                    </a:solidFill>
                    <a:latin typeface="Glacial Indifference"/>
                    <a:ea typeface="Glacial Indifference"/>
                    <a:cs typeface="Glacial Indifference"/>
                    <a:sym typeface="Glacial Indifference"/>
                  </a:rPr>
                  <a:t>alerts (e.g., "Suspicious gaze detected")</a:t>
                </a:r>
              </a:p>
            </p:txBody>
          </p:sp>
        </p:grpSp>
      </p:grpSp>
      <p:sp>
        <p:nvSpPr>
          <p:cNvPr id="17" name="Freeform 17"/>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199193" cy="10287000"/>
            <a:chOff x="0" y="0"/>
            <a:chExt cx="844151" cy="1206216"/>
          </a:xfrm>
        </p:grpSpPr>
        <p:sp>
          <p:nvSpPr>
            <p:cNvPr id="3" name="Freeform 3"/>
            <p:cNvSpPr/>
            <p:nvPr/>
          </p:nvSpPr>
          <p:spPr>
            <a:xfrm>
              <a:off x="0" y="0"/>
              <a:ext cx="844151" cy="1206216"/>
            </a:xfrm>
            <a:custGeom>
              <a:avLst/>
              <a:gdLst/>
              <a:ahLst/>
              <a:cxnLst/>
              <a:rect l="l" t="t" r="r" b="b"/>
              <a:pathLst>
                <a:path w="844151" h="1206216">
                  <a:moveTo>
                    <a:pt x="0" y="0"/>
                  </a:moveTo>
                  <a:lnTo>
                    <a:pt x="844151" y="0"/>
                  </a:lnTo>
                  <a:lnTo>
                    <a:pt x="844151" y="1206216"/>
                  </a:lnTo>
                  <a:lnTo>
                    <a:pt x="0" y="1206216"/>
                  </a:lnTo>
                  <a:close/>
                </a:path>
              </a:pathLst>
            </a:custGeom>
            <a:blipFill>
              <a:blip r:embed="rId2"/>
              <a:stretch>
                <a:fillRect l="-5467" r="-5467"/>
              </a:stretch>
            </a:blipFill>
          </p:spPr>
          <p:txBody>
            <a:bodyPr/>
            <a:lstStyle/>
            <a:p>
              <a:endParaRPr lang="en-US"/>
            </a:p>
          </p:txBody>
        </p:sp>
      </p:grpSp>
      <p:graphicFrame>
        <p:nvGraphicFramePr>
          <p:cNvPr id="4" name="Table 4"/>
          <p:cNvGraphicFramePr>
            <a:graphicFrameLocks noGrp="1"/>
          </p:cNvGraphicFramePr>
          <p:nvPr/>
        </p:nvGraphicFramePr>
        <p:xfrm>
          <a:off x="7814563" y="2665994"/>
          <a:ext cx="9444737" cy="4371975"/>
        </p:xfrm>
        <a:graphic>
          <a:graphicData uri="http://schemas.openxmlformats.org/drawingml/2006/table">
            <a:tbl>
              <a:tblPr/>
              <a:tblGrid>
                <a:gridCol w="3653287">
                  <a:extLst>
                    <a:ext uri="{9D8B030D-6E8A-4147-A177-3AD203B41FA5}">
                      <a16:colId xmlns:a16="http://schemas.microsoft.com/office/drawing/2014/main" val="20000"/>
                    </a:ext>
                  </a:extLst>
                </a:gridCol>
                <a:gridCol w="5791450">
                  <a:extLst>
                    <a:ext uri="{9D8B030D-6E8A-4147-A177-3AD203B41FA5}">
                      <a16:colId xmlns:a16="http://schemas.microsoft.com/office/drawing/2014/main" val="20001"/>
                    </a:ext>
                  </a:extLst>
                </a:gridCol>
              </a:tblGrid>
              <a:tr h="874395">
                <a:tc>
                  <a:txBody>
                    <a:bodyPr/>
                    <a:lstStyle/>
                    <a:p>
                      <a:pPr algn="ctr">
                        <a:lnSpc>
                          <a:spcPts val="3219"/>
                        </a:lnSpc>
                        <a:defRPr/>
                      </a:pPr>
                      <a:r>
                        <a:rPr lang="en-US" sz="2299">
                          <a:solidFill>
                            <a:srgbClr val="000000"/>
                          </a:solidFill>
                          <a:latin typeface="Canva Sans"/>
                          <a:ea typeface="Canva Sans"/>
                          <a:cs typeface="Canva Sans"/>
                          <a:sym typeface="Canva Sans"/>
                        </a:rPr>
                        <a:t>+20</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Canva Sans"/>
                          <a:ea typeface="Canva Sans"/>
                          <a:cs typeface="Canva Sans"/>
                          <a:sym typeface="Canva Sans"/>
                        </a:rPr>
                        <a:t>Multiple Faces</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0"/>
                  </a:ext>
                </a:extLst>
              </a:tr>
              <a:tr h="874395">
                <a:tc>
                  <a:txBody>
                    <a:bodyPr/>
                    <a:lstStyle/>
                    <a:p>
                      <a:pPr algn="ctr">
                        <a:lnSpc>
                          <a:spcPts val="3219"/>
                        </a:lnSpc>
                        <a:defRPr/>
                      </a:pPr>
                      <a:r>
                        <a:rPr lang="en-US" sz="2299">
                          <a:solidFill>
                            <a:srgbClr val="000000"/>
                          </a:solidFill>
                          <a:latin typeface="Canva Sans"/>
                          <a:ea typeface="Canva Sans"/>
                          <a:cs typeface="Canva Sans"/>
                          <a:sym typeface="Canva Sans"/>
                        </a:rPr>
                        <a:t>+5 on 3rd detection</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CBCBEB"/>
                    </a:solidFill>
                  </a:tcPr>
                </a:tc>
                <a:tc>
                  <a:txBody>
                    <a:bodyPr/>
                    <a:lstStyle/>
                    <a:p>
                      <a:pPr algn="ctr">
                        <a:lnSpc>
                          <a:spcPts val="3219"/>
                        </a:lnSpc>
                        <a:defRPr/>
                      </a:pPr>
                      <a:r>
                        <a:rPr lang="en-US" sz="2299">
                          <a:solidFill>
                            <a:srgbClr val="000000"/>
                          </a:solidFill>
                          <a:latin typeface="Canva Sans"/>
                          <a:ea typeface="Canva Sans"/>
                          <a:cs typeface="Canva Sans"/>
                          <a:sym typeface="Canva Sans"/>
                        </a:rPr>
                        <a:t>Non-Frontal Pose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CBCBEB"/>
                    </a:solidFill>
                  </a:tcPr>
                </a:tc>
                <a:extLst>
                  <a:ext uri="{0D108BD9-81ED-4DB2-BD59-A6C34878D82A}">
                    <a16:rowId xmlns:a16="http://schemas.microsoft.com/office/drawing/2014/main" val="10001"/>
                  </a:ext>
                </a:extLst>
              </a:tr>
              <a:tr h="874395">
                <a:tc>
                  <a:txBody>
                    <a:bodyPr/>
                    <a:lstStyle/>
                    <a:p>
                      <a:pPr algn="ctr">
                        <a:lnSpc>
                          <a:spcPts val="3219"/>
                        </a:lnSpc>
                        <a:defRPr/>
                      </a:pPr>
                      <a:r>
                        <a:rPr lang="en-US" sz="2299">
                          <a:solidFill>
                            <a:srgbClr val="000000"/>
                          </a:solidFill>
                          <a:latin typeface="Canva Sans"/>
                          <a:ea typeface="Canva Sans"/>
                          <a:cs typeface="Canva Sans"/>
                          <a:sym typeface="Canva Sans"/>
                        </a:rPr>
                        <a:t>+15</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3219"/>
                        </a:lnSpc>
                        <a:defRPr/>
                      </a:pPr>
                      <a:r>
                        <a:rPr lang="en-US" sz="2299">
                          <a:solidFill>
                            <a:srgbClr val="000000"/>
                          </a:solidFill>
                          <a:latin typeface="Canva Sans"/>
                          <a:ea typeface="Canva Sans"/>
                          <a:cs typeface="Canva Sans"/>
                          <a:sym typeface="Canva Sans"/>
                        </a:rPr>
                        <a:t>Suspicious Object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2"/>
                  </a:ext>
                </a:extLst>
              </a:tr>
              <a:tr h="874395">
                <a:tc>
                  <a:txBody>
                    <a:bodyPr/>
                    <a:lstStyle/>
                    <a:p>
                      <a:pPr algn="ctr">
                        <a:lnSpc>
                          <a:spcPts val="3219"/>
                        </a:lnSpc>
                        <a:defRPr/>
                      </a:pPr>
                      <a:r>
                        <a:rPr lang="en-US" sz="2299">
                          <a:solidFill>
                            <a:srgbClr val="000000"/>
                          </a:solidFill>
                          <a:latin typeface="Canva Sans"/>
                          <a:ea typeface="Canva Sans"/>
                          <a:cs typeface="Canva Sans"/>
                          <a:sym typeface="Canva Sans"/>
                        </a:rPr>
                        <a:t>+5 on 3rd detection</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CBCBEB"/>
                    </a:solidFill>
                  </a:tcPr>
                </a:tc>
                <a:tc>
                  <a:txBody>
                    <a:bodyPr/>
                    <a:lstStyle/>
                    <a:p>
                      <a:pPr algn="ctr">
                        <a:lnSpc>
                          <a:spcPts val="3219"/>
                        </a:lnSpc>
                        <a:defRPr/>
                      </a:pPr>
                      <a:r>
                        <a:rPr lang="en-US" sz="2299">
                          <a:solidFill>
                            <a:srgbClr val="000000"/>
                          </a:solidFill>
                          <a:latin typeface="Canva Sans"/>
                          <a:ea typeface="Canva Sans"/>
                          <a:cs typeface="Canva Sans"/>
                          <a:sym typeface="Canva Sans"/>
                        </a:rPr>
                        <a:t>Suspicious Gaze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CBCBEB"/>
                    </a:solidFill>
                  </a:tcPr>
                </a:tc>
                <a:extLst>
                  <a:ext uri="{0D108BD9-81ED-4DB2-BD59-A6C34878D82A}">
                    <a16:rowId xmlns:a16="http://schemas.microsoft.com/office/drawing/2014/main" val="10003"/>
                  </a:ext>
                </a:extLst>
              </a:tr>
              <a:tr h="874395">
                <a:tc>
                  <a:txBody>
                    <a:bodyPr/>
                    <a:lstStyle/>
                    <a:p>
                      <a:pPr algn="ctr">
                        <a:lnSpc>
                          <a:spcPts val="3219"/>
                        </a:lnSpc>
                        <a:defRPr/>
                      </a:pPr>
                      <a:r>
                        <a:rPr lang="en-US" sz="2299">
                          <a:solidFill>
                            <a:srgbClr val="000000"/>
                          </a:solidFill>
                          <a:latin typeface="Canva Sans"/>
                          <a:ea typeface="Canva Sans"/>
                          <a:cs typeface="Canva Sans"/>
                          <a:sym typeface="Canva Sans"/>
                        </a:rPr>
                        <a:t>+10</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tc>
                  <a:txBody>
                    <a:bodyPr/>
                    <a:lstStyle/>
                    <a:p>
                      <a:pPr algn="ctr">
                        <a:lnSpc>
                          <a:spcPts val="3219"/>
                        </a:lnSpc>
                        <a:defRPr/>
                      </a:pPr>
                      <a:r>
                        <a:rPr lang="en-US" sz="2299">
                          <a:solidFill>
                            <a:srgbClr val="000000"/>
                          </a:solidFill>
                          <a:latin typeface="Canva Sans"/>
                          <a:ea typeface="Canva Sans"/>
                          <a:cs typeface="Canva Sans"/>
                          <a:sym typeface="Canva Sans"/>
                        </a:rPr>
                        <a:t>No Faces Detected</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5" name="TextBox 5"/>
          <p:cNvSpPr txBox="1"/>
          <p:nvPr/>
        </p:nvSpPr>
        <p:spPr>
          <a:xfrm>
            <a:off x="7814563" y="1500188"/>
            <a:ext cx="9444737" cy="942975"/>
          </a:xfrm>
          <a:prstGeom prst="rect">
            <a:avLst/>
          </a:prstGeom>
        </p:spPr>
        <p:txBody>
          <a:bodyPr lIns="0" tIns="0" rIns="0" bIns="0" rtlCol="0" anchor="t">
            <a:spAutoFit/>
          </a:bodyPr>
          <a:lstStyle/>
          <a:p>
            <a:pPr marL="0" lvl="0" indent="0" algn="l">
              <a:lnSpc>
                <a:spcPts val="7440"/>
              </a:lnSpc>
            </a:pPr>
            <a:r>
              <a:rPr lang="en-US" sz="6200" b="1" i="1">
                <a:solidFill>
                  <a:srgbClr val="2D3880"/>
                </a:solidFill>
                <a:latin typeface="Cormorant Garamond Bold Italics"/>
                <a:ea typeface="Cormorant Garamond Bold Italics"/>
                <a:cs typeface="Cormorant Garamond Bold Italics"/>
                <a:sym typeface="Cormorant Garamond Bold Italics"/>
              </a:rPr>
              <a:t>Cheating Detection Mechanism</a:t>
            </a:r>
          </a:p>
        </p:txBody>
      </p:sp>
      <p:sp>
        <p:nvSpPr>
          <p:cNvPr id="6" name="TextBox 6"/>
          <p:cNvSpPr txBox="1"/>
          <p:nvPr/>
        </p:nvSpPr>
        <p:spPr>
          <a:xfrm>
            <a:off x="17259300" y="9210675"/>
            <a:ext cx="225539" cy="34106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Glacial Indifference"/>
                <a:ea typeface="Glacial Indifference"/>
                <a:cs typeface="Glacial Indifference"/>
                <a:sym typeface="Glacial Indifference"/>
              </a:rPr>
              <a:t>39</a:t>
            </a:r>
          </a:p>
        </p:txBody>
      </p:sp>
      <p:sp>
        <p:nvSpPr>
          <p:cNvPr id="7" name="TextBox 7"/>
          <p:cNvSpPr txBox="1"/>
          <p:nvPr/>
        </p:nvSpPr>
        <p:spPr>
          <a:xfrm>
            <a:off x="7814563" y="7203650"/>
            <a:ext cx="9444737" cy="1893570"/>
          </a:xfrm>
          <a:prstGeom prst="rect">
            <a:avLst/>
          </a:prstGeom>
        </p:spPr>
        <p:txBody>
          <a:bodyPr lIns="0" tIns="0" rIns="0" bIns="0" rtlCol="0" anchor="t">
            <a:spAutoFit/>
          </a:bodyPr>
          <a:lstStyle/>
          <a:p>
            <a:pPr algn="l">
              <a:lnSpc>
                <a:spcPts val="3779"/>
              </a:lnSpc>
              <a:spcBef>
                <a:spcPct val="0"/>
              </a:spcBef>
            </a:pPr>
            <a:r>
              <a:rPr lang="en-US" sz="2699">
                <a:solidFill>
                  <a:srgbClr val="545454"/>
                </a:solidFill>
                <a:latin typeface="Glacial Indifference"/>
                <a:ea typeface="Glacial Indifference"/>
                <a:cs typeface="Glacial Indifference"/>
                <a:sym typeface="Glacial Indifference"/>
              </a:rPr>
              <a:t>The /process_periodic endpoint combines model results. If the cheating score reaches 100, the quiz is auto-submitted. The system handles errors and uses a Kalman filter for gaze stabilization, ensuring robustness.</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922844" y="2663378"/>
            <a:ext cx="1440550" cy="1440550"/>
          </a:xfrm>
          <a:custGeom>
            <a:avLst/>
            <a:gdLst/>
            <a:ahLst/>
            <a:cxnLst/>
            <a:rect l="l" t="t" r="r" b="b"/>
            <a:pathLst>
              <a:path w="1440550" h="1440550">
                <a:moveTo>
                  <a:pt x="0" y="0"/>
                </a:moveTo>
                <a:lnTo>
                  <a:pt x="1440550" y="0"/>
                </a:lnTo>
                <a:lnTo>
                  <a:pt x="1440550" y="1440550"/>
                </a:lnTo>
                <a:lnTo>
                  <a:pt x="0" y="144055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895350"/>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Problem Statement</a:t>
            </a:r>
          </a:p>
        </p:txBody>
      </p:sp>
      <p:sp>
        <p:nvSpPr>
          <p:cNvPr id="6" name="TextBox 6"/>
          <p:cNvSpPr txBox="1"/>
          <p:nvPr/>
        </p:nvSpPr>
        <p:spPr>
          <a:xfrm>
            <a:off x="1028700" y="2539553"/>
            <a:ext cx="6217550" cy="4086225"/>
          </a:xfrm>
          <a:prstGeom prst="rect">
            <a:avLst/>
          </a:prstGeom>
        </p:spPr>
        <p:txBody>
          <a:bodyPr lIns="0" tIns="0" rIns="0" bIns="0" rtlCol="0" anchor="t">
            <a:spAutoFit/>
          </a:bodyPr>
          <a:lstStyle/>
          <a:p>
            <a:pPr marL="0" lvl="0" indent="0" algn="l">
              <a:lnSpc>
                <a:spcPts val="4079"/>
              </a:lnSpc>
            </a:pPr>
            <a:r>
              <a:rPr lang="en-US" sz="2400">
                <a:solidFill>
                  <a:srgbClr val="2D3880"/>
                </a:solidFill>
                <a:latin typeface="Glacial Indifference"/>
                <a:ea typeface="Glacial Indifference"/>
                <a:cs typeface="Glacial Indifference"/>
                <a:sym typeface="Glacial Indifference"/>
              </a:rPr>
              <a:t>With the rapid shift towards online education—accelerated by the COVID-19 pandemic—many educational institutions adopted digital platforms for learning and assessment. However, despite their widespread use, current e-learning systems present several critical challenges that undermine the quality and integrity of remote education.</a:t>
            </a:r>
          </a:p>
        </p:txBody>
      </p:sp>
      <p:sp>
        <p:nvSpPr>
          <p:cNvPr id="7" name="TextBox 7"/>
          <p:cNvSpPr txBox="1"/>
          <p:nvPr/>
        </p:nvSpPr>
        <p:spPr>
          <a:xfrm>
            <a:off x="9676338" y="3039615"/>
            <a:ext cx="7582962" cy="2561599"/>
          </a:xfrm>
          <a:prstGeom prst="rect">
            <a:avLst/>
          </a:prstGeom>
        </p:spPr>
        <p:txBody>
          <a:bodyPr lIns="0" tIns="0" rIns="0" bIns="0" rtlCol="0" anchor="t">
            <a:spAutoFit/>
          </a:bodyPr>
          <a:lstStyle/>
          <a:p>
            <a:pPr marL="518160" lvl="1" indent="-259080" algn="l">
              <a:lnSpc>
                <a:spcPts val="4079"/>
              </a:lnSpc>
              <a:buFont typeface="Arial"/>
              <a:buChar char="•"/>
            </a:pPr>
            <a:r>
              <a:rPr lang="en-US" sz="2000" dirty="0">
                <a:solidFill>
                  <a:srgbClr val="2D3880"/>
                </a:solidFill>
                <a:latin typeface="Glacial Indifference"/>
                <a:ea typeface="Glacial Indifference"/>
                <a:cs typeface="Glacial Indifference"/>
                <a:sym typeface="Glacial Indifference"/>
              </a:rPr>
              <a:t>Lack of monitoring in tools like Google Forms and quiz modules.</a:t>
            </a:r>
          </a:p>
          <a:p>
            <a:pPr marL="518160" lvl="1" indent="-259080" algn="l">
              <a:lnSpc>
                <a:spcPts val="4079"/>
              </a:lnSpc>
              <a:buFont typeface="Arial"/>
              <a:buChar char="•"/>
            </a:pPr>
            <a:r>
              <a:rPr lang="en-US" sz="2000" dirty="0">
                <a:solidFill>
                  <a:srgbClr val="2D3880"/>
                </a:solidFill>
                <a:latin typeface="Glacial Indifference"/>
                <a:ea typeface="Glacial Indifference"/>
                <a:cs typeface="Glacial Indifference"/>
                <a:sym typeface="Glacial Indifference"/>
              </a:rPr>
              <a:t>Students can use unauthorized devices, search the internet, or collaborate via messaging apps.</a:t>
            </a:r>
          </a:p>
          <a:p>
            <a:pPr marL="518160" lvl="1" indent="-259080" algn="l">
              <a:lnSpc>
                <a:spcPts val="4079"/>
              </a:lnSpc>
              <a:buFont typeface="Arial"/>
              <a:buChar char="•"/>
            </a:pPr>
            <a:r>
              <a:rPr lang="en-US" sz="2000" dirty="0">
                <a:solidFill>
                  <a:srgbClr val="2D3880"/>
                </a:solidFill>
                <a:latin typeface="Glacial Indifference"/>
                <a:ea typeface="Glacial Indifference"/>
                <a:cs typeface="Glacial Indifference"/>
                <a:sym typeface="Glacial Indifference"/>
              </a:rPr>
              <a:t>Undermines academic integrity, leading to canceled quizzes, unfair grading, and reputational damage.</a:t>
            </a:r>
          </a:p>
        </p:txBody>
      </p:sp>
      <p:sp>
        <p:nvSpPr>
          <p:cNvPr id="8" name="TextBox 8"/>
          <p:cNvSpPr txBox="1"/>
          <p:nvPr/>
        </p:nvSpPr>
        <p:spPr>
          <a:xfrm>
            <a:off x="9676338" y="2539553"/>
            <a:ext cx="7582962" cy="1000125"/>
          </a:xfrm>
          <a:prstGeom prst="rect">
            <a:avLst/>
          </a:prstGeom>
        </p:spPr>
        <p:txBody>
          <a:bodyPr lIns="0" tIns="0" rIns="0" bIns="0" rtlCol="0" anchor="t">
            <a:spAutoFit/>
          </a:bodyPr>
          <a:lstStyle/>
          <a:p>
            <a:pPr algn="l">
              <a:lnSpc>
                <a:spcPts val="4079"/>
              </a:lnSpc>
            </a:pPr>
            <a:r>
              <a:rPr lang="en-US" sz="2400" b="1">
                <a:solidFill>
                  <a:srgbClr val="2D3880"/>
                </a:solidFill>
                <a:latin typeface="Glacial Indifference Bold"/>
                <a:ea typeface="Glacial Indifference Bold"/>
                <a:cs typeface="Glacial Indifference Bold"/>
                <a:sym typeface="Glacial Indifference Bold"/>
              </a:rPr>
              <a:t>Cheating in Online Exams:</a:t>
            </a:r>
          </a:p>
          <a:p>
            <a:pPr marL="0" lvl="0" indent="0" algn="l">
              <a:lnSpc>
                <a:spcPts val="4079"/>
              </a:lnSpc>
            </a:pPr>
            <a:endParaRPr lang="en-US" sz="2400" b="1">
              <a:solidFill>
                <a:srgbClr val="2D3880"/>
              </a:solidFill>
              <a:latin typeface="Glacial Indifference Bold"/>
              <a:ea typeface="Glacial Indifference Bold"/>
              <a:cs typeface="Glacial Indifference Bold"/>
              <a:sym typeface="Glacial Indifference Bold"/>
            </a:endParaRPr>
          </a:p>
        </p:txBody>
      </p:sp>
      <p:grpSp>
        <p:nvGrpSpPr>
          <p:cNvPr id="14" name="Group 13">
            <a:extLst>
              <a:ext uri="{FF2B5EF4-FFF2-40B4-BE49-F238E27FC236}">
                <a16:creationId xmlns:a16="http://schemas.microsoft.com/office/drawing/2014/main" id="{1B418F9E-85BD-449F-5E00-0E9A2D5ADC59}"/>
              </a:ext>
            </a:extLst>
          </p:cNvPr>
          <p:cNvGrpSpPr/>
          <p:nvPr/>
        </p:nvGrpSpPr>
        <p:grpSpPr>
          <a:xfrm>
            <a:off x="7922844" y="6101276"/>
            <a:ext cx="9336456" cy="3008820"/>
            <a:chOff x="7922844" y="6541150"/>
            <a:chExt cx="9336456" cy="3008820"/>
          </a:xfrm>
        </p:grpSpPr>
        <p:sp>
          <p:nvSpPr>
            <p:cNvPr id="4" name="Freeform 4"/>
            <p:cNvSpPr/>
            <p:nvPr/>
          </p:nvSpPr>
          <p:spPr>
            <a:xfrm>
              <a:off x="7922844" y="6598300"/>
              <a:ext cx="1440180" cy="1440180"/>
            </a:xfrm>
            <a:custGeom>
              <a:avLst/>
              <a:gdLst/>
              <a:ahLst/>
              <a:cxnLst/>
              <a:rect l="l" t="t" r="r" b="b"/>
              <a:pathLst>
                <a:path w="1440180" h="1440180">
                  <a:moveTo>
                    <a:pt x="0" y="0"/>
                  </a:moveTo>
                  <a:lnTo>
                    <a:pt x="1440180" y="0"/>
                  </a:lnTo>
                  <a:lnTo>
                    <a:pt x="1440180" y="1440180"/>
                  </a:lnTo>
                  <a:lnTo>
                    <a:pt x="0" y="1440180"/>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9650409" y="6988371"/>
              <a:ext cx="7582962" cy="2561599"/>
            </a:xfrm>
            <a:prstGeom prst="rect">
              <a:avLst/>
            </a:prstGeom>
          </p:spPr>
          <p:txBody>
            <a:bodyPr lIns="0" tIns="0" rIns="0" bIns="0" rtlCol="0" anchor="t">
              <a:spAutoFit/>
            </a:bodyPr>
            <a:lstStyle/>
            <a:p>
              <a:pPr marL="518160" lvl="1" indent="-259080" algn="l">
                <a:lnSpc>
                  <a:spcPts val="4079"/>
                </a:lnSpc>
                <a:buFont typeface="Arial"/>
                <a:buChar char="•"/>
              </a:pPr>
              <a:r>
                <a:rPr lang="en-US" sz="2000" dirty="0">
                  <a:solidFill>
                    <a:srgbClr val="2D3880"/>
                  </a:solidFill>
                  <a:latin typeface="Glacial Indifference"/>
                  <a:ea typeface="Glacial Indifference"/>
                  <a:cs typeface="Glacial Indifference"/>
                  <a:sym typeface="Glacial Indifference"/>
                </a:rPr>
                <a:t>Students often struggle to access course materials, as slides and lectures are not centralized in one platform.</a:t>
              </a:r>
              <a:endParaRPr lang="ar-EG" sz="2000" dirty="0">
                <a:solidFill>
                  <a:srgbClr val="2D3880"/>
                </a:solidFill>
                <a:latin typeface="Glacial Indifference"/>
                <a:ea typeface="Glacial Indifference"/>
                <a:cs typeface="Glacial Indifference"/>
                <a:sym typeface="Glacial Indifference"/>
              </a:endParaRPr>
            </a:p>
            <a:p>
              <a:pPr marL="518160" lvl="1" indent="-259080" algn="l">
                <a:lnSpc>
                  <a:spcPts val="4079"/>
                </a:lnSpc>
                <a:buFont typeface="Arial"/>
                <a:buChar char="•"/>
              </a:pPr>
              <a:r>
                <a:rPr lang="en-US" sz="2000" dirty="0">
                  <a:solidFill>
                    <a:srgbClr val="2D3880"/>
                  </a:solidFill>
                  <a:latin typeface="Glacial Indifference"/>
                  <a:ea typeface="Glacial Indifference"/>
                  <a:cs typeface="Glacial Indifference"/>
                  <a:sym typeface="Glacial Indifference"/>
                </a:rPr>
                <a:t>Instructors usually share content through WhatsApp groups or Google Drive, leading to disorganization and scattered resources..</a:t>
              </a:r>
            </a:p>
          </p:txBody>
        </p:sp>
        <p:sp>
          <p:nvSpPr>
            <p:cNvPr id="10" name="TextBox 10"/>
            <p:cNvSpPr txBox="1"/>
            <p:nvPr/>
          </p:nvSpPr>
          <p:spPr>
            <a:xfrm>
              <a:off x="9676338" y="6541150"/>
              <a:ext cx="7582962" cy="403957"/>
            </a:xfrm>
            <a:prstGeom prst="rect">
              <a:avLst/>
            </a:prstGeom>
          </p:spPr>
          <p:txBody>
            <a:bodyPr lIns="0" tIns="0" rIns="0" bIns="0" rtlCol="0" anchor="t">
              <a:spAutoFit/>
            </a:bodyPr>
            <a:lstStyle/>
            <a:p>
              <a:pPr algn="l">
                <a:lnSpc>
                  <a:spcPts val="3359"/>
                </a:lnSpc>
              </a:pPr>
              <a:r>
                <a:rPr lang="en-US" sz="2400" b="1" dirty="0">
                  <a:solidFill>
                    <a:srgbClr val="2D3880"/>
                  </a:solidFill>
                  <a:latin typeface="Glacial Indifference Bold"/>
                  <a:ea typeface="Glacial Indifference Bold"/>
                  <a:cs typeface="Glacial Indifference Bold"/>
                  <a:sym typeface="Glacial Indifference Bold"/>
                </a:rPr>
                <a:t>Limited Interactivity</a:t>
              </a:r>
            </a:p>
          </p:txBody>
        </p:sp>
      </p:grpSp>
      <p:sp>
        <p:nvSpPr>
          <p:cNvPr id="11" name="TextBox 11"/>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Canva Sans"/>
                <a:ea typeface="Canva Sans"/>
                <a:cs typeface="Canva Sans"/>
                <a:sym typeface="Canva Sans"/>
              </a:rPr>
              <a:t>4</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88807" y="0"/>
            <a:ext cx="7199193" cy="10287000"/>
            <a:chOff x="0" y="0"/>
            <a:chExt cx="844151" cy="1206216"/>
          </a:xfrm>
        </p:grpSpPr>
        <p:sp>
          <p:nvSpPr>
            <p:cNvPr id="3" name="Freeform 3"/>
            <p:cNvSpPr/>
            <p:nvPr/>
          </p:nvSpPr>
          <p:spPr>
            <a:xfrm>
              <a:off x="0" y="0"/>
              <a:ext cx="844151" cy="1206216"/>
            </a:xfrm>
            <a:custGeom>
              <a:avLst/>
              <a:gdLst/>
              <a:ahLst/>
              <a:cxnLst/>
              <a:rect l="l" t="t" r="r" b="b"/>
              <a:pathLst>
                <a:path w="844151" h="1206216">
                  <a:moveTo>
                    <a:pt x="0" y="0"/>
                  </a:moveTo>
                  <a:lnTo>
                    <a:pt x="844151" y="0"/>
                  </a:lnTo>
                  <a:lnTo>
                    <a:pt x="844151" y="1206216"/>
                  </a:lnTo>
                  <a:lnTo>
                    <a:pt x="0" y="1206216"/>
                  </a:lnTo>
                  <a:close/>
                </a:path>
              </a:pathLst>
            </a:custGeom>
            <a:blipFill>
              <a:blip r:embed="rId2"/>
              <a:stretch>
                <a:fillRect l="-5548" r="-5548"/>
              </a:stretch>
            </a:blipFill>
          </p:spPr>
          <p:txBody>
            <a:bodyPr/>
            <a:lstStyle/>
            <a:p>
              <a:endParaRPr lang="en-US"/>
            </a:p>
          </p:txBody>
        </p:sp>
      </p:grpSp>
      <p:grpSp>
        <p:nvGrpSpPr>
          <p:cNvPr id="4" name="Group 4"/>
          <p:cNvGrpSpPr/>
          <p:nvPr/>
        </p:nvGrpSpPr>
        <p:grpSpPr>
          <a:xfrm>
            <a:off x="6160395" y="3287675"/>
            <a:ext cx="1028700" cy="102870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F1F1"/>
            </a:solidFill>
          </p:spPr>
          <p:txBody>
            <a:bodyPr/>
            <a:lstStyle/>
            <a:p>
              <a:endParaRPr lang="en-US"/>
            </a:p>
          </p:txBody>
        </p:sp>
        <p:sp>
          <p:nvSpPr>
            <p:cNvPr id="6" name="TextBox 6"/>
            <p:cNvSpPr txBox="1"/>
            <p:nvPr/>
          </p:nvSpPr>
          <p:spPr>
            <a:xfrm>
              <a:off x="0" y="-57150"/>
              <a:ext cx="812800" cy="869950"/>
            </a:xfrm>
            <a:prstGeom prst="rect">
              <a:avLst/>
            </a:prstGeom>
          </p:spPr>
          <p:txBody>
            <a:bodyPr lIns="16933" tIns="16933" rIns="16933" bIns="16933" rtlCol="0" anchor="ctr"/>
            <a:lstStyle/>
            <a:p>
              <a:pPr algn="ctr">
                <a:lnSpc>
                  <a:spcPts val="3360"/>
                </a:lnSpc>
              </a:pPr>
              <a:endParaRPr/>
            </a:p>
          </p:txBody>
        </p:sp>
      </p:grpSp>
      <p:grpSp>
        <p:nvGrpSpPr>
          <p:cNvPr id="7" name="Group 7"/>
          <p:cNvGrpSpPr/>
          <p:nvPr/>
        </p:nvGrpSpPr>
        <p:grpSpPr>
          <a:xfrm>
            <a:off x="1189898" y="7154038"/>
            <a:ext cx="957048" cy="899160"/>
            <a:chOff x="0" y="0"/>
            <a:chExt cx="318437" cy="299176"/>
          </a:xfrm>
        </p:grpSpPr>
        <p:sp>
          <p:nvSpPr>
            <p:cNvPr id="8" name="Freeform 8"/>
            <p:cNvSpPr/>
            <p:nvPr/>
          </p:nvSpPr>
          <p:spPr>
            <a:xfrm>
              <a:off x="0" y="0"/>
              <a:ext cx="318437" cy="299176"/>
            </a:xfrm>
            <a:custGeom>
              <a:avLst/>
              <a:gdLst/>
              <a:ahLst/>
              <a:cxnLst/>
              <a:rect l="l" t="t" r="r" b="b"/>
              <a:pathLst>
                <a:path w="318437" h="299176">
                  <a:moveTo>
                    <a:pt x="0" y="0"/>
                  </a:moveTo>
                  <a:lnTo>
                    <a:pt x="318437" y="0"/>
                  </a:lnTo>
                  <a:lnTo>
                    <a:pt x="318437" y="299176"/>
                  </a:lnTo>
                  <a:lnTo>
                    <a:pt x="0" y="299176"/>
                  </a:lnTo>
                  <a:close/>
                </a:path>
              </a:pathLst>
            </a:custGeom>
            <a:solidFill>
              <a:srgbClr val="F1F1F1"/>
            </a:solidFill>
          </p:spPr>
          <p:txBody>
            <a:bodyPr/>
            <a:lstStyle/>
            <a:p>
              <a:endParaRPr lang="en-US"/>
            </a:p>
          </p:txBody>
        </p:sp>
        <p:sp>
          <p:nvSpPr>
            <p:cNvPr id="9" name="TextBox 9"/>
            <p:cNvSpPr txBox="1"/>
            <p:nvPr/>
          </p:nvSpPr>
          <p:spPr>
            <a:xfrm>
              <a:off x="0" y="-57150"/>
              <a:ext cx="318437" cy="356326"/>
            </a:xfrm>
            <a:prstGeom prst="rect">
              <a:avLst/>
            </a:prstGeom>
          </p:spPr>
          <p:txBody>
            <a:bodyPr lIns="40211" tIns="40211" rIns="40211" bIns="40211" rtlCol="0" anchor="ctr"/>
            <a:lstStyle/>
            <a:p>
              <a:pPr algn="ctr">
                <a:lnSpc>
                  <a:spcPts val="3359"/>
                </a:lnSpc>
              </a:pPr>
              <a:endParaRPr/>
            </a:p>
          </p:txBody>
        </p:sp>
      </p:grpSp>
      <p:grpSp>
        <p:nvGrpSpPr>
          <p:cNvPr id="10" name="Group 10"/>
          <p:cNvGrpSpPr/>
          <p:nvPr/>
        </p:nvGrpSpPr>
        <p:grpSpPr>
          <a:xfrm>
            <a:off x="1028700" y="3287627"/>
            <a:ext cx="1028700" cy="899208"/>
            <a:chOff x="0" y="0"/>
            <a:chExt cx="1371600" cy="1198944"/>
          </a:xfrm>
        </p:grpSpPr>
        <p:grpSp>
          <p:nvGrpSpPr>
            <p:cNvPr id="11" name="Group 11"/>
            <p:cNvGrpSpPr/>
            <p:nvPr/>
          </p:nvGrpSpPr>
          <p:grpSpPr>
            <a:xfrm>
              <a:off x="0" y="0"/>
              <a:ext cx="1371600" cy="1198944"/>
              <a:chOff x="0" y="0"/>
              <a:chExt cx="317695" cy="277703"/>
            </a:xfrm>
          </p:grpSpPr>
          <p:sp>
            <p:nvSpPr>
              <p:cNvPr id="12" name="Freeform 12"/>
              <p:cNvSpPr/>
              <p:nvPr/>
            </p:nvSpPr>
            <p:spPr>
              <a:xfrm>
                <a:off x="0" y="0"/>
                <a:ext cx="317695" cy="277703"/>
              </a:xfrm>
              <a:custGeom>
                <a:avLst/>
                <a:gdLst/>
                <a:ahLst/>
                <a:cxnLst/>
                <a:rect l="l" t="t" r="r" b="b"/>
                <a:pathLst>
                  <a:path w="317695" h="277703">
                    <a:moveTo>
                      <a:pt x="0" y="0"/>
                    </a:moveTo>
                    <a:lnTo>
                      <a:pt x="317695" y="0"/>
                    </a:lnTo>
                    <a:lnTo>
                      <a:pt x="317695" y="277703"/>
                    </a:lnTo>
                    <a:lnTo>
                      <a:pt x="0" y="277703"/>
                    </a:lnTo>
                    <a:close/>
                  </a:path>
                </a:pathLst>
              </a:custGeom>
              <a:solidFill>
                <a:srgbClr val="F1F1F1"/>
              </a:solidFill>
            </p:spPr>
            <p:txBody>
              <a:bodyPr/>
              <a:lstStyle/>
              <a:p>
                <a:endParaRPr lang="en-US"/>
              </a:p>
            </p:txBody>
          </p:sp>
          <p:sp>
            <p:nvSpPr>
              <p:cNvPr id="13" name="TextBox 13"/>
              <p:cNvSpPr txBox="1"/>
              <p:nvPr/>
            </p:nvSpPr>
            <p:spPr>
              <a:xfrm>
                <a:off x="0" y="-57150"/>
                <a:ext cx="317695" cy="334853"/>
              </a:xfrm>
              <a:prstGeom prst="rect">
                <a:avLst/>
              </a:prstGeom>
            </p:spPr>
            <p:txBody>
              <a:bodyPr lIns="43323" tIns="43323" rIns="43323" bIns="43323" rtlCol="0" anchor="ctr"/>
              <a:lstStyle/>
              <a:p>
                <a:pPr algn="ctr">
                  <a:lnSpc>
                    <a:spcPts val="3360"/>
                  </a:lnSpc>
                </a:pPr>
                <a:endParaRPr/>
              </a:p>
            </p:txBody>
          </p:sp>
        </p:grpSp>
        <p:sp>
          <p:nvSpPr>
            <p:cNvPr id="14" name="Freeform 14"/>
            <p:cNvSpPr/>
            <p:nvPr/>
          </p:nvSpPr>
          <p:spPr>
            <a:xfrm>
              <a:off x="299720" y="213392"/>
              <a:ext cx="772160" cy="772160"/>
            </a:xfrm>
            <a:custGeom>
              <a:avLst/>
              <a:gdLst/>
              <a:ahLst/>
              <a:cxnLst/>
              <a:rect l="l" t="t" r="r" b="b"/>
              <a:pathLst>
                <a:path w="772160" h="772160">
                  <a:moveTo>
                    <a:pt x="0" y="0"/>
                  </a:moveTo>
                  <a:lnTo>
                    <a:pt x="772160" y="0"/>
                  </a:lnTo>
                  <a:lnTo>
                    <a:pt x="772160" y="772160"/>
                  </a:lnTo>
                  <a:lnTo>
                    <a:pt x="0" y="772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15" name="Freeform 15"/>
          <p:cNvSpPr/>
          <p:nvPr/>
        </p:nvSpPr>
        <p:spPr>
          <a:xfrm>
            <a:off x="6369134" y="3485479"/>
            <a:ext cx="611223" cy="633093"/>
          </a:xfrm>
          <a:custGeom>
            <a:avLst/>
            <a:gdLst/>
            <a:ahLst/>
            <a:cxnLst/>
            <a:rect l="l" t="t" r="r" b="b"/>
            <a:pathLst>
              <a:path w="611223" h="633093">
                <a:moveTo>
                  <a:pt x="0" y="0"/>
                </a:moveTo>
                <a:lnTo>
                  <a:pt x="611223" y="0"/>
                </a:lnTo>
                <a:lnTo>
                  <a:pt x="611223" y="633093"/>
                </a:lnTo>
                <a:lnTo>
                  <a:pt x="0" y="6330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a:off x="1398398" y="7355687"/>
            <a:ext cx="540048" cy="495862"/>
          </a:xfrm>
          <a:custGeom>
            <a:avLst/>
            <a:gdLst/>
            <a:ahLst/>
            <a:cxnLst/>
            <a:rect l="l" t="t" r="r" b="b"/>
            <a:pathLst>
              <a:path w="540048" h="495862">
                <a:moveTo>
                  <a:pt x="0" y="0"/>
                </a:moveTo>
                <a:lnTo>
                  <a:pt x="540048" y="0"/>
                </a:lnTo>
                <a:lnTo>
                  <a:pt x="540048" y="495862"/>
                </a:lnTo>
                <a:lnTo>
                  <a:pt x="0" y="4958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TextBox 17"/>
          <p:cNvSpPr txBox="1"/>
          <p:nvPr/>
        </p:nvSpPr>
        <p:spPr>
          <a:xfrm>
            <a:off x="1028700" y="557212"/>
            <a:ext cx="9444737" cy="1885950"/>
          </a:xfrm>
          <a:prstGeom prst="rect">
            <a:avLst/>
          </a:prstGeom>
        </p:spPr>
        <p:txBody>
          <a:bodyPr lIns="0" tIns="0" rIns="0" bIns="0" rtlCol="0" anchor="t">
            <a:spAutoFit/>
          </a:bodyPr>
          <a:lstStyle/>
          <a:p>
            <a:pPr marL="0" lvl="0" indent="0" algn="l">
              <a:lnSpc>
                <a:spcPts val="7440"/>
              </a:lnSpc>
            </a:pPr>
            <a:r>
              <a:rPr lang="en-US" sz="6200" b="1" i="1">
                <a:solidFill>
                  <a:srgbClr val="2D3880"/>
                </a:solidFill>
                <a:latin typeface="Cormorant Garamond Bold Italics"/>
                <a:ea typeface="Cormorant Garamond Bold Italics"/>
                <a:cs typeface="Cormorant Garamond Bold Italics"/>
                <a:sym typeface="Cormorant Garamond Bold Italics"/>
              </a:rPr>
              <a:t>Front-End Integration with React</a:t>
            </a:r>
          </a:p>
        </p:txBody>
      </p:sp>
      <p:sp>
        <p:nvSpPr>
          <p:cNvPr id="18" name="TextBox 18"/>
          <p:cNvSpPr txBox="1"/>
          <p:nvPr/>
        </p:nvSpPr>
        <p:spPr>
          <a:xfrm>
            <a:off x="17259300" y="9210675"/>
            <a:ext cx="225539" cy="34106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Glacial Indifference"/>
                <a:ea typeface="Glacial Indifference"/>
                <a:cs typeface="Glacial Indifference"/>
                <a:sym typeface="Glacial Indifference"/>
              </a:rPr>
              <a:t>40</a:t>
            </a:r>
          </a:p>
        </p:txBody>
      </p:sp>
      <p:grpSp>
        <p:nvGrpSpPr>
          <p:cNvPr id="19" name="Group 19"/>
          <p:cNvGrpSpPr/>
          <p:nvPr/>
        </p:nvGrpSpPr>
        <p:grpSpPr>
          <a:xfrm>
            <a:off x="2403821" y="3287627"/>
            <a:ext cx="3467437" cy="3302068"/>
            <a:chOff x="0" y="0"/>
            <a:chExt cx="4623249" cy="4402757"/>
          </a:xfrm>
        </p:grpSpPr>
        <p:sp>
          <p:nvSpPr>
            <p:cNvPr id="20" name="TextBox 20"/>
            <p:cNvSpPr txBox="1"/>
            <p:nvPr/>
          </p:nvSpPr>
          <p:spPr>
            <a:xfrm>
              <a:off x="0" y="-85725"/>
              <a:ext cx="4623249" cy="1617177"/>
            </a:xfrm>
            <a:prstGeom prst="rect">
              <a:avLst/>
            </a:prstGeom>
          </p:spPr>
          <p:txBody>
            <a:bodyPr lIns="0" tIns="0" rIns="0" bIns="0" rtlCol="0" anchor="t">
              <a:spAutoFit/>
            </a:bodyPr>
            <a:lstStyle/>
            <a:p>
              <a:pPr algn="l">
                <a:lnSpc>
                  <a:spcPts val="4639"/>
                </a:lnSpc>
              </a:pPr>
              <a:r>
                <a:rPr lang="en-US" sz="3199" b="1">
                  <a:solidFill>
                    <a:srgbClr val="2D3880"/>
                  </a:solidFill>
                  <a:latin typeface="Glacial Indifference Bold"/>
                  <a:ea typeface="Glacial Indifference Bold"/>
                  <a:cs typeface="Glacial Indifference Bold"/>
                  <a:sym typeface="Glacial Indifference Bold"/>
                </a:rPr>
                <a:t>QuizInterface</a:t>
              </a:r>
            </a:p>
            <a:p>
              <a:pPr algn="l">
                <a:lnSpc>
                  <a:spcPts val="5951"/>
                </a:lnSpc>
              </a:pPr>
              <a:r>
                <a:rPr lang="en-US" sz="3199" b="1">
                  <a:solidFill>
                    <a:srgbClr val="2D3880"/>
                  </a:solidFill>
                  <a:latin typeface="Glacial Indifference Bold"/>
                  <a:ea typeface="Glacial Indifference Bold"/>
                  <a:cs typeface="Glacial Indifference Bold"/>
                  <a:sym typeface="Glacial Indifference Bold"/>
                </a:rPr>
                <a:t>Component</a:t>
              </a:r>
            </a:p>
          </p:txBody>
        </p:sp>
        <p:sp>
          <p:nvSpPr>
            <p:cNvPr id="21" name="TextBox 21"/>
            <p:cNvSpPr txBox="1"/>
            <p:nvPr/>
          </p:nvSpPr>
          <p:spPr>
            <a:xfrm>
              <a:off x="0" y="1738932"/>
              <a:ext cx="4623249" cy="266382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Initializes webcam, captures frames, enforces fullscreen, disables copy/paste</a:t>
              </a:r>
            </a:p>
          </p:txBody>
        </p:sp>
      </p:grpSp>
      <p:grpSp>
        <p:nvGrpSpPr>
          <p:cNvPr id="22" name="Group 22"/>
          <p:cNvGrpSpPr/>
          <p:nvPr/>
        </p:nvGrpSpPr>
        <p:grpSpPr>
          <a:xfrm>
            <a:off x="7474845" y="3287675"/>
            <a:ext cx="3467437" cy="2721423"/>
            <a:chOff x="0" y="0"/>
            <a:chExt cx="4623249" cy="3628564"/>
          </a:xfrm>
        </p:grpSpPr>
        <p:sp>
          <p:nvSpPr>
            <p:cNvPr id="23" name="TextBox 23"/>
            <p:cNvSpPr txBox="1"/>
            <p:nvPr/>
          </p:nvSpPr>
          <p:spPr>
            <a:xfrm>
              <a:off x="0" y="-95250"/>
              <a:ext cx="4623249" cy="1538310"/>
            </a:xfrm>
            <a:prstGeom prst="rect">
              <a:avLst/>
            </a:prstGeom>
          </p:spPr>
          <p:txBody>
            <a:bodyPr lIns="0" tIns="0" rIns="0" bIns="0" rtlCol="0" anchor="t">
              <a:spAutoFit/>
            </a:bodyPr>
            <a:lstStyle/>
            <a:p>
              <a:pPr algn="l">
                <a:lnSpc>
                  <a:spcPts val="4767"/>
                </a:lnSpc>
              </a:pPr>
              <a:r>
                <a:rPr lang="en-US" sz="3199" b="1">
                  <a:solidFill>
                    <a:srgbClr val="2D3880"/>
                  </a:solidFill>
                  <a:latin typeface="Glacial Indifference Bold"/>
                  <a:ea typeface="Glacial Indifference Bold"/>
                  <a:cs typeface="Glacial Indifference Bold"/>
                  <a:sym typeface="Glacial Indifference Bold"/>
                </a:rPr>
                <a:t>WebSocket Communication</a:t>
              </a:r>
            </a:p>
          </p:txBody>
        </p:sp>
        <p:sp>
          <p:nvSpPr>
            <p:cNvPr id="24" name="TextBox 24"/>
            <p:cNvSpPr txBox="1"/>
            <p:nvPr/>
          </p:nvSpPr>
          <p:spPr>
            <a:xfrm>
              <a:off x="0" y="1650539"/>
              <a:ext cx="4623249" cy="197802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Connects to FastAPI, displays real-time alerts as toast notifications</a:t>
              </a:r>
            </a:p>
          </p:txBody>
        </p:sp>
      </p:grpSp>
      <p:grpSp>
        <p:nvGrpSpPr>
          <p:cNvPr id="25" name="Group 25"/>
          <p:cNvGrpSpPr/>
          <p:nvPr/>
        </p:nvGrpSpPr>
        <p:grpSpPr>
          <a:xfrm>
            <a:off x="2403821" y="7154038"/>
            <a:ext cx="8069617" cy="1606998"/>
            <a:chOff x="0" y="0"/>
            <a:chExt cx="10759489" cy="2142664"/>
          </a:xfrm>
        </p:grpSpPr>
        <p:sp>
          <p:nvSpPr>
            <p:cNvPr id="26" name="TextBox 26"/>
            <p:cNvSpPr txBox="1"/>
            <p:nvPr/>
          </p:nvSpPr>
          <p:spPr>
            <a:xfrm>
              <a:off x="0" y="-95250"/>
              <a:ext cx="10759489" cy="738210"/>
            </a:xfrm>
            <a:prstGeom prst="rect">
              <a:avLst/>
            </a:prstGeom>
          </p:spPr>
          <p:txBody>
            <a:bodyPr lIns="0" tIns="0" rIns="0" bIns="0" rtlCol="0" anchor="t">
              <a:spAutoFit/>
            </a:bodyPr>
            <a:lstStyle/>
            <a:p>
              <a:pPr algn="l">
                <a:lnSpc>
                  <a:spcPts val="4767"/>
                </a:lnSpc>
              </a:pPr>
              <a:r>
                <a:rPr lang="en-US" sz="3199" b="1">
                  <a:solidFill>
                    <a:srgbClr val="2D3880"/>
                  </a:solidFill>
                  <a:latin typeface="Glacial Indifference Bold"/>
                  <a:ea typeface="Glacial Indifference Bold"/>
                  <a:cs typeface="Glacial Indifference Bold"/>
                  <a:sym typeface="Glacial Indifference Bold"/>
                </a:rPr>
                <a:t>Key Actions</a:t>
              </a:r>
            </a:p>
          </p:txBody>
        </p:sp>
        <p:sp>
          <p:nvSpPr>
            <p:cNvPr id="27" name="TextBox 27"/>
            <p:cNvSpPr txBox="1"/>
            <p:nvPr/>
          </p:nvSpPr>
          <p:spPr>
            <a:xfrm>
              <a:off x="0" y="850439"/>
              <a:ext cx="10759489" cy="129222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ea typeface="Glacial Indifference"/>
                  <a:cs typeface="Glacial Indifference"/>
                  <a:sym typeface="Glacial Indifference"/>
                </a:rPr>
                <a:t>Sends images periodically, auto-submits quiz if score ≥ 100, navigates to results</a:t>
              </a:r>
            </a:p>
          </p:txBody>
        </p:sp>
      </p:gr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85469"/>
            <a:ext cx="16389176" cy="1885950"/>
          </a:xfrm>
          <a:prstGeom prst="rect">
            <a:avLst/>
          </a:prstGeom>
        </p:spPr>
        <p:txBody>
          <a:bodyPr lIns="0" tIns="0" rIns="0" bIns="0" rtlCol="0" anchor="t">
            <a:spAutoFit/>
          </a:bodyPr>
          <a:lstStyle/>
          <a:p>
            <a:pPr marL="0" lvl="0" indent="0" algn="l">
              <a:lnSpc>
                <a:spcPts val="7440"/>
              </a:lnSpc>
            </a:pPr>
            <a:r>
              <a:rPr lang="en-US" sz="6200" b="1" i="1">
                <a:solidFill>
                  <a:srgbClr val="2D3880"/>
                </a:solidFill>
                <a:latin typeface="Cormorant Garamond Bold Italics"/>
                <a:ea typeface="Cormorant Garamond Bold Italics"/>
                <a:cs typeface="Cormorant Garamond Bold Italics"/>
                <a:sym typeface="Cormorant Garamond Bold Italics"/>
              </a:rPr>
              <a:t>User Registration Flow: Laravel &amp; FastAPI Collaboration</a:t>
            </a:r>
          </a:p>
        </p:txBody>
      </p:sp>
      <p:sp>
        <p:nvSpPr>
          <p:cNvPr id="3" name="TextBox 3"/>
          <p:cNvSpPr txBox="1"/>
          <p:nvPr/>
        </p:nvSpPr>
        <p:spPr>
          <a:xfrm>
            <a:off x="17259300" y="9210675"/>
            <a:ext cx="225539" cy="34106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Glacial Indifference"/>
                <a:ea typeface="Glacial Indifference"/>
                <a:cs typeface="Glacial Indifference"/>
                <a:sym typeface="Glacial Indifference"/>
              </a:rPr>
              <a:t>41</a:t>
            </a:r>
          </a:p>
        </p:txBody>
      </p:sp>
      <p:grpSp>
        <p:nvGrpSpPr>
          <p:cNvPr id="4" name="Group 4"/>
          <p:cNvGrpSpPr/>
          <p:nvPr/>
        </p:nvGrpSpPr>
        <p:grpSpPr>
          <a:xfrm>
            <a:off x="1000281" y="2638178"/>
            <a:ext cx="4838373" cy="5492821"/>
            <a:chOff x="0" y="0"/>
            <a:chExt cx="6451163" cy="7323762"/>
          </a:xfrm>
        </p:grpSpPr>
        <p:sp>
          <p:nvSpPr>
            <p:cNvPr id="5" name="Freeform 5"/>
            <p:cNvSpPr/>
            <p:nvPr/>
          </p:nvSpPr>
          <p:spPr>
            <a:xfrm>
              <a:off x="37891" y="0"/>
              <a:ext cx="1490114" cy="1537641"/>
            </a:xfrm>
            <a:custGeom>
              <a:avLst/>
              <a:gdLst/>
              <a:ahLst/>
              <a:cxnLst/>
              <a:rect l="l" t="t" r="r" b="b"/>
              <a:pathLst>
                <a:path w="1490114" h="1537641">
                  <a:moveTo>
                    <a:pt x="0" y="0"/>
                  </a:moveTo>
                  <a:lnTo>
                    <a:pt x="1490115" y="0"/>
                  </a:lnTo>
                  <a:lnTo>
                    <a:pt x="1490115" y="1537641"/>
                  </a:lnTo>
                  <a:lnTo>
                    <a:pt x="0" y="15376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0" y="3384857"/>
              <a:ext cx="6451163" cy="3938905"/>
            </a:xfrm>
            <a:prstGeom prst="rect">
              <a:avLst/>
            </a:prstGeom>
          </p:spPr>
          <p:txBody>
            <a:bodyPr lIns="0" tIns="0" rIns="0" bIns="0" rtlCol="0" anchor="t">
              <a:spAutoFit/>
            </a:bodyPr>
            <a:lstStyle/>
            <a:p>
              <a:pPr marL="453392" lvl="1" indent="-226696" algn="l">
                <a:lnSpc>
                  <a:spcPts val="2940"/>
                </a:lnSpc>
                <a:buFont typeface="Arial"/>
                <a:buChar char="•"/>
              </a:pPr>
              <a:r>
                <a:rPr lang="en-US" sz="2100">
                  <a:solidFill>
                    <a:srgbClr val="2D3880"/>
                  </a:solidFill>
                  <a:latin typeface="Glacial Indifference"/>
                  <a:ea typeface="Glacial Indifference"/>
                  <a:cs typeface="Glacial Indifference"/>
                  <a:sym typeface="Glacial Indifference"/>
                </a:rPr>
                <a:t>A user submits their registration details and captured images (minimum 3) to the Laravel backend.</a:t>
              </a:r>
            </a:p>
            <a:p>
              <a:pPr marL="453392" lvl="1" indent="-226696" algn="l">
                <a:lnSpc>
                  <a:spcPts val="2940"/>
                </a:lnSpc>
                <a:buFont typeface="Arial"/>
                <a:buChar char="•"/>
              </a:pPr>
              <a:r>
                <a:rPr lang="en-US" sz="2100">
                  <a:solidFill>
                    <a:srgbClr val="2D3880"/>
                  </a:solidFill>
                  <a:latin typeface="Glacial Indifference"/>
                  <a:ea typeface="Glacial Indifference"/>
                  <a:cs typeface="Glacial Indifference"/>
                  <a:sym typeface="Glacial Indifference"/>
                </a:rPr>
                <a:t>Laravel validates the data and creates a new user record.</a:t>
              </a:r>
            </a:p>
            <a:p>
              <a:pPr marL="453392" lvl="1" indent="-226696" algn="l">
                <a:lnSpc>
                  <a:spcPts val="2940"/>
                </a:lnSpc>
                <a:buFont typeface="Arial"/>
                <a:buChar char="•"/>
              </a:pPr>
              <a:r>
                <a:rPr lang="en-US" sz="2100">
                  <a:solidFill>
                    <a:srgbClr val="2D3880"/>
                  </a:solidFill>
                  <a:latin typeface="Glacial Indifference"/>
                  <a:ea typeface="Glacial Indifference"/>
                  <a:cs typeface="Glacial Indifference"/>
                  <a:sym typeface="Glacial Indifference"/>
                </a:rPr>
                <a:t>Laravel initiates a request to FastAPI, sending the user_id and the captured images.</a:t>
              </a:r>
            </a:p>
          </p:txBody>
        </p:sp>
        <p:sp>
          <p:nvSpPr>
            <p:cNvPr id="7" name="TextBox 7"/>
            <p:cNvSpPr txBox="1"/>
            <p:nvPr/>
          </p:nvSpPr>
          <p:spPr>
            <a:xfrm>
              <a:off x="37891" y="1699566"/>
              <a:ext cx="5333242" cy="1504316"/>
            </a:xfrm>
            <a:prstGeom prst="rect">
              <a:avLst/>
            </a:prstGeom>
          </p:spPr>
          <p:txBody>
            <a:bodyPr lIns="0" tIns="0" rIns="0" bIns="0" rtlCol="0" anchor="t">
              <a:spAutoFit/>
            </a:bodyPr>
            <a:lstStyle/>
            <a:p>
              <a:pPr algn="l">
                <a:lnSpc>
                  <a:spcPts val="4619"/>
                </a:lnSpc>
                <a:spcBef>
                  <a:spcPct val="0"/>
                </a:spcBef>
              </a:pPr>
              <a:r>
                <a:rPr lang="en-US" sz="3299">
                  <a:solidFill>
                    <a:srgbClr val="2D3880"/>
                  </a:solidFill>
                  <a:latin typeface="Glacial Indifference"/>
                  <a:ea typeface="Glacial Indifference"/>
                  <a:cs typeface="Glacial Indifference"/>
                  <a:sym typeface="Glacial Indifference"/>
                </a:rPr>
                <a:t>User Registration (Laravel):</a:t>
              </a:r>
            </a:p>
          </p:txBody>
        </p:sp>
      </p:grpSp>
      <p:grpSp>
        <p:nvGrpSpPr>
          <p:cNvPr id="8" name="Group 8"/>
          <p:cNvGrpSpPr/>
          <p:nvPr/>
        </p:nvGrpSpPr>
        <p:grpSpPr>
          <a:xfrm>
            <a:off x="12735989" y="2705982"/>
            <a:ext cx="4681888" cy="6095505"/>
            <a:chOff x="0" y="0"/>
            <a:chExt cx="6242517" cy="8127340"/>
          </a:xfrm>
        </p:grpSpPr>
        <p:sp>
          <p:nvSpPr>
            <p:cNvPr id="9" name="Freeform 9"/>
            <p:cNvSpPr/>
            <p:nvPr/>
          </p:nvSpPr>
          <p:spPr>
            <a:xfrm>
              <a:off x="0" y="0"/>
              <a:ext cx="1584409" cy="1356830"/>
            </a:xfrm>
            <a:custGeom>
              <a:avLst/>
              <a:gdLst/>
              <a:ahLst/>
              <a:cxnLst/>
              <a:rect l="l" t="t" r="r" b="b"/>
              <a:pathLst>
                <a:path w="1584409" h="1356830">
                  <a:moveTo>
                    <a:pt x="0" y="0"/>
                  </a:moveTo>
                  <a:lnTo>
                    <a:pt x="1584409" y="0"/>
                  </a:lnTo>
                  <a:lnTo>
                    <a:pt x="1584409" y="1356830"/>
                  </a:lnTo>
                  <a:lnTo>
                    <a:pt x="0" y="1356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0" y="3197835"/>
              <a:ext cx="6242517" cy="4929505"/>
            </a:xfrm>
            <a:prstGeom prst="rect">
              <a:avLst/>
            </a:prstGeom>
          </p:spPr>
          <p:txBody>
            <a:bodyPr lIns="0" tIns="0" rIns="0" bIns="0" rtlCol="0" anchor="t">
              <a:spAutoFit/>
            </a:bodyPr>
            <a:lstStyle/>
            <a:p>
              <a:pPr algn="l">
                <a:lnSpc>
                  <a:spcPts val="2940"/>
                </a:lnSpc>
                <a:spcBef>
                  <a:spcPct val="0"/>
                </a:spcBef>
              </a:pPr>
              <a:r>
                <a:rPr lang="en-US" sz="2100" b="1">
                  <a:solidFill>
                    <a:srgbClr val="2D3880"/>
                  </a:solidFill>
                  <a:latin typeface="Glacial Indifference Bold"/>
                  <a:ea typeface="Glacial Indifference Bold"/>
                  <a:cs typeface="Glacial Indifference Bold"/>
                  <a:sym typeface="Glacial Indifference Bold"/>
                </a:rPr>
                <a:t>Success:</a:t>
              </a:r>
              <a:r>
                <a:rPr lang="en-US" sz="2100">
                  <a:solidFill>
                    <a:srgbClr val="2D3880"/>
                  </a:solidFill>
                  <a:latin typeface="Glacial Indifference"/>
                  <a:ea typeface="Glacial Indifference"/>
                  <a:cs typeface="Glacial Indifference"/>
                  <a:sym typeface="Glacial Indifference"/>
                </a:rPr>
                <a:t> FastAPI confirms successful image processing and embedding storage to Laravel. Laravel finalizes the registration.</a:t>
              </a:r>
            </a:p>
            <a:p>
              <a:pPr algn="l">
                <a:lnSpc>
                  <a:spcPts val="2940"/>
                </a:lnSpc>
                <a:spcBef>
                  <a:spcPct val="0"/>
                </a:spcBef>
              </a:pPr>
              <a:r>
                <a:rPr lang="en-US" sz="2100" b="1">
                  <a:solidFill>
                    <a:srgbClr val="2D3880"/>
                  </a:solidFill>
                  <a:latin typeface="Glacial Indifference Bold"/>
                  <a:ea typeface="Glacial Indifference Bold"/>
                  <a:cs typeface="Glacial Indifference Bold"/>
                  <a:sym typeface="Glacial Indifference Bold"/>
                </a:rPr>
                <a:t>Failure (FastAPI):</a:t>
              </a:r>
              <a:r>
                <a:rPr lang="en-US" sz="2100">
                  <a:solidFill>
                    <a:srgbClr val="2D3880"/>
                  </a:solidFill>
                  <a:latin typeface="Glacial Indifference"/>
                  <a:ea typeface="Glacial Indifference"/>
                  <a:cs typeface="Glacial Indifference"/>
                  <a:sym typeface="Glacial Indifference"/>
                </a:rPr>
                <a:t> If image processing fails or no valid faces are detected, FastAPI sends an error.</a:t>
              </a:r>
            </a:p>
            <a:p>
              <a:pPr algn="l">
                <a:lnSpc>
                  <a:spcPts val="2940"/>
                </a:lnSpc>
                <a:spcBef>
                  <a:spcPct val="0"/>
                </a:spcBef>
              </a:pPr>
              <a:r>
                <a:rPr lang="en-US" sz="2100" b="1">
                  <a:solidFill>
                    <a:srgbClr val="2D3880"/>
                  </a:solidFill>
                  <a:latin typeface="Glacial Indifference Bold"/>
                  <a:ea typeface="Glacial Indifference Bold"/>
                  <a:cs typeface="Glacial Indifference Bold"/>
                  <a:sym typeface="Glacial Indifference Bold"/>
                </a:rPr>
                <a:t>Rollback (Laravel):</a:t>
              </a:r>
              <a:r>
                <a:rPr lang="en-US" sz="2100">
                  <a:solidFill>
                    <a:srgbClr val="2D3880"/>
                  </a:solidFill>
                  <a:latin typeface="Glacial Indifference"/>
                  <a:ea typeface="Glacial Indifference"/>
                  <a:cs typeface="Glacial Indifference"/>
                  <a:sym typeface="Glacial Indifference"/>
                </a:rPr>
                <a:t> If FastAPI indicates an error, Laravel rolls back the user creation to maintain data consistency.</a:t>
              </a:r>
            </a:p>
          </p:txBody>
        </p:sp>
        <p:sp>
          <p:nvSpPr>
            <p:cNvPr id="11" name="TextBox 11"/>
            <p:cNvSpPr txBox="1"/>
            <p:nvPr/>
          </p:nvSpPr>
          <p:spPr>
            <a:xfrm>
              <a:off x="0" y="1515650"/>
              <a:ext cx="5833578" cy="1504315"/>
            </a:xfrm>
            <a:prstGeom prst="rect">
              <a:avLst/>
            </a:prstGeom>
          </p:spPr>
          <p:txBody>
            <a:bodyPr lIns="0" tIns="0" rIns="0" bIns="0" rtlCol="0" anchor="t">
              <a:spAutoFit/>
            </a:bodyPr>
            <a:lstStyle/>
            <a:p>
              <a:pPr algn="l">
                <a:lnSpc>
                  <a:spcPts val="4620"/>
                </a:lnSpc>
                <a:spcBef>
                  <a:spcPct val="0"/>
                </a:spcBef>
              </a:pPr>
              <a:r>
                <a:rPr lang="en-US" sz="3300">
                  <a:solidFill>
                    <a:srgbClr val="2D3880"/>
                  </a:solidFill>
                  <a:latin typeface="Glacial Indifference"/>
                  <a:ea typeface="Glacial Indifference"/>
                  <a:cs typeface="Glacial Indifference"/>
                  <a:sym typeface="Glacial Indifference"/>
                </a:rPr>
                <a:t>Outcome &amp; Error Handling:</a:t>
              </a:r>
            </a:p>
          </p:txBody>
        </p:sp>
      </p:grpSp>
      <p:grpSp>
        <p:nvGrpSpPr>
          <p:cNvPr id="12" name="Group 12"/>
          <p:cNvGrpSpPr/>
          <p:nvPr/>
        </p:nvGrpSpPr>
        <p:grpSpPr>
          <a:xfrm>
            <a:off x="6941314" y="2705982"/>
            <a:ext cx="4988548" cy="5703782"/>
            <a:chOff x="0" y="0"/>
            <a:chExt cx="6651397" cy="7605042"/>
          </a:xfrm>
        </p:grpSpPr>
        <p:sp>
          <p:nvSpPr>
            <p:cNvPr id="13" name="Freeform 13"/>
            <p:cNvSpPr/>
            <p:nvPr/>
          </p:nvSpPr>
          <p:spPr>
            <a:xfrm>
              <a:off x="0" y="0"/>
              <a:ext cx="1277315" cy="1356830"/>
            </a:xfrm>
            <a:custGeom>
              <a:avLst/>
              <a:gdLst/>
              <a:ahLst/>
              <a:cxnLst/>
              <a:rect l="l" t="t" r="r" b="b"/>
              <a:pathLst>
                <a:path w="1277315" h="1356830">
                  <a:moveTo>
                    <a:pt x="0" y="0"/>
                  </a:moveTo>
                  <a:lnTo>
                    <a:pt x="1277315" y="0"/>
                  </a:lnTo>
                  <a:lnTo>
                    <a:pt x="1277315" y="1356830"/>
                  </a:lnTo>
                  <a:lnTo>
                    <a:pt x="0" y="1356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0" y="1515650"/>
              <a:ext cx="6012740" cy="1504315"/>
            </a:xfrm>
            <a:prstGeom prst="rect">
              <a:avLst/>
            </a:prstGeom>
          </p:spPr>
          <p:txBody>
            <a:bodyPr lIns="0" tIns="0" rIns="0" bIns="0" rtlCol="0" anchor="t">
              <a:spAutoFit/>
            </a:bodyPr>
            <a:lstStyle/>
            <a:p>
              <a:pPr algn="l">
                <a:lnSpc>
                  <a:spcPts val="4620"/>
                </a:lnSpc>
                <a:spcBef>
                  <a:spcPct val="0"/>
                </a:spcBef>
              </a:pPr>
              <a:r>
                <a:rPr lang="en-US" sz="3300">
                  <a:solidFill>
                    <a:srgbClr val="2D3880"/>
                  </a:solidFill>
                  <a:latin typeface="Glacial Indifference"/>
                  <a:ea typeface="Glacial Indifference"/>
                  <a:cs typeface="Glacial Indifference"/>
                  <a:sym typeface="Glacial Indifference"/>
                </a:rPr>
                <a:t>Facial Data Processing (FastAPI):</a:t>
              </a:r>
            </a:p>
          </p:txBody>
        </p:sp>
        <p:sp>
          <p:nvSpPr>
            <p:cNvPr id="15" name="TextBox 15"/>
            <p:cNvSpPr txBox="1"/>
            <p:nvPr/>
          </p:nvSpPr>
          <p:spPr>
            <a:xfrm>
              <a:off x="36262" y="3197835"/>
              <a:ext cx="6012740" cy="1957705"/>
            </a:xfrm>
            <a:prstGeom prst="rect">
              <a:avLst/>
            </a:prstGeom>
          </p:spPr>
          <p:txBody>
            <a:bodyPr lIns="0" tIns="0" rIns="0" bIns="0" rtlCol="0" anchor="t">
              <a:spAutoFit/>
            </a:bodyPr>
            <a:lstStyle/>
            <a:p>
              <a:pPr marL="453392" lvl="1" indent="-226696" algn="l">
                <a:lnSpc>
                  <a:spcPts val="2940"/>
                </a:lnSpc>
                <a:buFont typeface="Arial"/>
                <a:buChar char="•"/>
              </a:pPr>
              <a:r>
                <a:rPr lang="en-US" sz="2100">
                  <a:solidFill>
                    <a:srgbClr val="2D3880"/>
                  </a:solidFill>
                  <a:latin typeface="Glacial Indifference"/>
                  <a:ea typeface="Glacial Indifference"/>
                  <a:cs typeface="Glacial Indifference"/>
                  <a:sym typeface="Glacial Indifference"/>
                </a:rPr>
                <a:t>FastAPI receives the user information and images.</a:t>
              </a:r>
            </a:p>
            <a:p>
              <a:pPr marL="453392" lvl="1" indent="-226696" algn="l">
                <a:lnSpc>
                  <a:spcPts val="2940"/>
                </a:lnSpc>
                <a:buFont typeface="Arial"/>
                <a:buChar char="•"/>
              </a:pPr>
              <a:r>
                <a:rPr lang="en-US" sz="2100">
                  <a:solidFill>
                    <a:srgbClr val="2D3880"/>
                  </a:solidFill>
                  <a:latin typeface="Glacial Indifference"/>
                  <a:ea typeface="Glacial Indifference"/>
                  <a:cs typeface="Glacial Indifference"/>
                  <a:sym typeface="Glacial Indifference"/>
                </a:rPr>
                <a:t>It checks if the user_id exists.</a:t>
              </a:r>
            </a:p>
            <a:p>
              <a:pPr marL="453392" lvl="1" indent="-226696" algn="l">
                <a:lnSpc>
                  <a:spcPts val="2940"/>
                </a:lnSpc>
                <a:buFont typeface="Arial"/>
                <a:buChar char="•"/>
              </a:pPr>
              <a:r>
                <a:rPr lang="en-US" sz="2100">
                  <a:solidFill>
                    <a:srgbClr val="2D3880"/>
                  </a:solidFill>
                  <a:latin typeface="Glacial Indifference"/>
                  <a:ea typeface="Glacial Indifference"/>
                  <a:cs typeface="Glacial Indifference"/>
                  <a:sym typeface="Glacial Indifference"/>
                </a:rPr>
                <a:t>For each image, FastAPI performs:</a:t>
              </a:r>
            </a:p>
          </p:txBody>
        </p:sp>
        <p:sp>
          <p:nvSpPr>
            <p:cNvPr id="16" name="TextBox 16"/>
            <p:cNvSpPr txBox="1"/>
            <p:nvPr/>
          </p:nvSpPr>
          <p:spPr>
            <a:xfrm>
              <a:off x="638658" y="5247875"/>
              <a:ext cx="6012740" cy="1307253"/>
            </a:xfrm>
            <a:prstGeom prst="rect">
              <a:avLst/>
            </a:prstGeom>
          </p:spPr>
          <p:txBody>
            <a:bodyPr lIns="0" tIns="0" rIns="0" bIns="0" rtlCol="0" anchor="t">
              <a:spAutoFit/>
            </a:bodyPr>
            <a:lstStyle/>
            <a:p>
              <a:pPr marL="410213" lvl="1" indent="-205106" algn="l">
                <a:lnSpc>
                  <a:spcPts val="2660"/>
                </a:lnSpc>
                <a:spcBef>
                  <a:spcPct val="0"/>
                </a:spcBef>
                <a:buFont typeface="Arial"/>
                <a:buChar char="•"/>
              </a:pPr>
              <a:r>
                <a:rPr lang="en-US" sz="1900">
                  <a:solidFill>
                    <a:srgbClr val="2D3880"/>
                  </a:solidFill>
                  <a:latin typeface="Glacial Indifference"/>
                  <a:ea typeface="Glacial Indifference"/>
                  <a:cs typeface="Glacial Indifference"/>
                  <a:sym typeface="Glacial Indifference"/>
                </a:rPr>
                <a:t>Decoding Base64 image data.</a:t>
              </a:r>
            </a:p>
            <a:p>
              <a:pPr marL="410213" lvl="1" indent="-205106" algn="l">
                <a:lnSpc>
                  <a:spcPts val="2660"/>
                </a:lnSpc>
                <a:spcBef>
                  <a:spcPct val="0"/>
                </a:spcBef>
                <a:buFont typeface="Arial"/>
                <a:buChar char="•"/>
              </a:pPr>
              <a:r>
                <a:rPr lang="en-US" sz="1900">
                  <a:solidFill>
                    <a:srgbClr val="2D3880"/>
                  </a:solidFill>
                  <a:latin typeface="Glacial Indifference"/>
                  <a:ea typeface="Glacial Indifference"/>
                  <a:cs typeface="Glacial Indifference"/>
                  <a:sym typeface="Glacial Indifference"/>
                </a:rPr>
                <a:t>Facial alignment and detection.</a:t>
              </a:r>
            </a:p>
            <a:p>
              <a:pPr marL="410213" lvl="1" indent="-205106" algn="l">
                <a:lnSpc>
                  <a:spcPts val="2660"/>
                </a:lnSpc>
                <a:spcBef>
                  <a:spcPct val="0"/>
                </a:spcBef>
                <a:buFont typeface="Arial"/>
                <a:buChar char="•"/>
              </a:pPr>
              <a:r>
                <a:rPr lang="en-US" sz="1900">
                  <a:solidFill>
                    <a:srgbClr val="2D3880"/>
                  </a:solidFill>
                  <a:latin typeface="Glacial Indifference"/>
                  <a:ea typeface="Glacial Indifference"/>
                  <a:cs typeface="Glacial Indifference"/>
                  <a:sym typeface="Glacial Indifference"/>
                </a:rPr>
                <a:t>Generation of facial embeddings.</a:t>
              </a:r>
            </a:p>
          </p:txBody>
        </p:sp>
        <p:sp>
          <p:nvSpPr>
            <p:cNvPr id="17" name="TextBox 17"/>
            <p:cNvSpPr txBox="1"/>
            <p:nvPr/>
          </p:nvSpPr>
          <p:spPr>
            <a:xfrm>
              <a:off x="36262" y="6637938"/>
              <a:ext cx="6012740" cy="967105"/>
            </a:xfrm>
            <a:prstGeom prst="rect">
              <a:avLst/>
            </a:prstGeom>
          </p:spPr>
          <p:txBody>
            <a:bodyPr lIns="0" tIns="0" rIns="0" bIns="0" rtlCol="0" anchor="t">
              <a:spAutoFit/>
            </a:bodyPr>
            <a:lstStyle/>
            <a:p>
              <a:pPr marL="453392" lvl="1" indent="-226696" algn="l">
                <a:lnSpc>
                  <a:spcPts val="2940"/>
                </a:lnSpc>
                <a:buFont typeface="Arial"/>
                <a:buChar char="•"/>
              </a:pPr>
              <a:r>
                <a:rPr lang="en-US" sz="2100">
                  <a:solidFill>
                    <a:srgbClr val="2D3880"/>
                  </a:solidFill>
                  <a:latin typeface="Glacial Indifference"/>
                  <a:ea typeface="Glacial Indifference"/>
                  <a:cs typeface="Glacial Indifference"/>
                  <a:sym typeface="Glacial Indifference"/>
                </a:rPr>
                <a:t>These embeddings are then stored in FastAPI's database.</a:t>
              </a:r>
            </a:p>
          </p:txBody>
        </p:sp>
      </p:grpSp>
      <p:sp>
        <p:nvSpPr>
          <p:cNvPr id="18" name="Freeform 18"/>
          <p:cNvSpPr/>
          <p:nvPr/>
        </p:nvSpPr>
        <p:spPr>
          <a:xfrm flipH="1" flipV="1">
            <a:off x="13462904" y="23731"/>
            <a:ext cx="4825096" cy="2044086"/>
          </a:xfrm>
          <a:custGeom>
            <a:avLst/>
            <a:gdLst/>
            <a:ahLst/>
            <a:cxnLst/>
            <a:rect l="l" t="t" r="r" b="b"/>
            <a:pathLst>
              <a:path w="4825096" h="2044086">
                <a:moveTo>
                  <a:pt x="4825096" y="2044086"/>
                </a:moveTo>
                <a:lnTo>
                  <a:pt x="0" y="2044086"/>
                </a:lnTo>
                <a:lnTo>
                  <a:pt x="0" y="0"/>
                </a:lnTo>
                <a:lnTo>
                  <a:pt x="4825096" y="0"/>
                </a:lnTo>
                <a:lnTo>
                  <a:pt x="4825096" y="204408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243047" cy="387982"/>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Glacial Indifference"/>
                <a:ea typeface="Glacial Indifference"/>
                <a:cs typeface="Glacial Indifference"/>
                <a:sym typeface="Glacial Indifference"/>
              </a:rPr>
              <a:t>42</a:t>
            </a:r>
          </a:p>
        </p:txBody>
      </p:sp>
      <p:sp>
        <p:nvSpPr>
          <p:cNvPr id="3" name="TextBox 3"/>
          <p:cNvSpPr txBox="1"/>
          <p:nvPr/>
        </p:nvSpPr>
        <p:spPr>
          <a:xfrm>
            <a:off x="2413258" y="1399780"/>
            <a:ext cx="14389092" cy="960712"/>
          </a:xfrm>
          <a:prstGeom prst="rect">
            <a:avLst/>
          </a:prstGeom>
        </p:spPr>
        <p:txBody>
          <a:bodyPr wrap="square" lIns="0" tIns="0" rIns="0" bIns="0" rtlCol="0" anchor="t">
            <a:spAutoFit/>
          </a:bodyPr>
          <a:lstStyle/>
          <a:p>
            <a:pPr marL="0" lvl="0" indent="0" algn="l">
              <a:lnSpc>
                <a:spcPts val="7559"/>
              </a:lnSpc>
            </a:pPr>
            <a:r>
              <a:rPr lang="en-US" sz="6300" b="1" i="1" dirty="0">
                <a:solidFill>
                  <a:srgbClr val="2D3880"/>
                </a:solidFill>
                <a:latin typeface="Cormorant Garamond Bold Italics"/>
                <a:ea typeface="Cormorant Garamond Bold Italics"/>
                <a:cs typeface="Cormorant Garamond Bold Italics"/>
                <a:sym typeface="Cormorant Garamond Bold Italics"/>
              </a:rPr>
              <a:t>Deep Dive: Laravel &amp; FastAPI for Quiz Integrity</a:t>
            </a:r>
          </a:p>
        </p:txBody>
      </p:sp>
      <p:grpSp>
        <p:nvGrpSpPr>
          <p:cNvPr id="4" name="Group 4"/>
          <p:cNvGrpSpPr/>
          <p:nvPr/>
        </p:nvGrpSpPr>
        <p:grpSpPr>
          <a:xfrm>
            <a:off x="1028700" y="2568128"/>
            <a:ext cx="16401276" cy="6464799"/>
            <a:chOff x="0" y="0"/>
            <a:chExt cx="21868369" cy="8619732"/>
          </a:xfrm>
        </p:grpSpPr>
        <p:grpSp>
          <p:nvGrpSpPr>
            <p:cNvPr id="5" name="Group 5"/>
            <p:cNvGrpSpPr/>
            <p:nvPr/>
          </p:nvGrpSpPr>
          <p:grpSpPr>
            <a:xfrm rot="5400000">
              <a:off x="-354965" y="354965"/>
              <a:ext cx="2233930" cy="1524000"/>
              <a:chOff x="0" y="0"/>
              <a:chExt cx="908914" cy="620066"/>
            </a:xfrm>
          </p:grpSpPr>
          <p:sp>
            <p:nvSpPr>
              <p:cNvPr id="6" name="Freeform 6"/>
              <p:cNvSpPr/>
              <p:nvPr/>
            </p:nvSpPr>
            <p:spPr>
              <a:xfrm>
                <a:off x="0" y="0"/>
                <a:ext cx="908914" cy="620066"/>
              </a:xfrm>
              <a:custGeom>
                <a:avLst/>
                <a:gdLst/>
                <a:ahLst/>
                <a:cxnLst/>
                <a:rect l="l" t="t" r="r" b="b"/>
                <a:pathLst>
                  <a:path w="908914" h="620066">
                    <a:moveTo>
                      <a:pt x="0" y="0"/>
                    </a:moveTo>
                    <a:lnTo>
                      <a:pt x="705714" y="0"/>
                    </a:lnTo>
                    <a:lnTo>
                      <a:pt x="908914" y="310033"/>
                    </a:lnTo>
                    <a:lnTo>
                      <a:pt x="705714" y="620066"/>
                    </a:lnTo>
                    <a:lnTo>
                      <a:pt x="0" y="620066"/>
                    </a:lnTo>
                    <a:lnTo>
                      <a:pt x="203200" y="310033"/>
                    </a:lnTo>
                    <a:lnTo>
                      <a:pt x="0" y="0"/>
                    </a:lnTo>
                    <a:close/>
                  </a:path>
                </a:pathLst>
              </a:custGeom>
              <a:solidFill>
                <a:srgbClr val="EAE8F3"/>
              </a:solidFill>
            </p:spPr>
            <p:txBody>
              <a:bodyPr/>
              <a:lstStyle/>
              <a:p>
                <a:endParaRPr lang="en-US"/>
              </a:p>
            </p:txBody>
          </p:sp>
          <p:sp>
            <p:nvSpPr>
              <p:cNvPr id="7" name="TextBox 7"/>
              <p:cNvSpPr txBox="1"/>
              <p:nvPr/>
            </p:nvSpPr>
            <p:spPr>
              <a:xfrm>
                <a:off x="177800" y="-57150"/>
                <a:ext cx="654914" cy="677216"/>
              </a:xfrm>
              <a:prstGeom prst="rect">
                <a:avLst/>
              </a:prstGeom>
            </p:spPr>
            <p:txBody>
              <a:bodyPr lIns="43522" tIns="43522" rIns="43522" bIns="43522" rtlCol="0" anchor="ctr"/>
              <a:lstStyle/>
              <a:p>
                <a:pPr algn="ctr">
                  <a:lnSpc>
                    <a:spcPts val="3359"/>
                  </a:lnSpc>
                </a:pPr>
                <a:endParaRPr/>
              </a:p>
            </p:txBody>
          </p:sp>
        </p:grpSp>
        <p:grpSp>
          <p:nvGrpSpPr>
            <p:cNvPr id="8" name="Group 8"/>
            <p:cNvGrpSpPr/>
            <p:nvPr/>
          </p:nvGrpSpPr>
          <p:grpSpPr>
            <a:xfrm rot="5400000">
              <a:off x="-328033" y="6713835"/>
              <a:ext cx="2233930" cy="1577864"/>
              <a:chOff x="0" y="0"/>
              <a:chExt cx="908914" cy="641982"/>
            </a:xfrm>
          </p:grpSpPr>
          <p:sp>
            <p:nvSpPr>
              <p:cNvPr id="9" name="Freeform 9"/>
              <p:cNvSpPr/>
              <p:nvPr/>
            </p:nvSpPr>
            <p:spPr>
              <a:xfrm>
                <a:off x="0" y="0"/>
                <a:ext cx="908914" cy="641982"/>
              </a:xfrm>
              <a:custGeom>
                <a:avLst/>
                <a:gdLst/>
                <a:ahLst/>
                <a:cxnLst/>
                <a:rect l="l" t="t" r="r" b="b"/>
                <a:pathLst>
                  <a:path w="908914" h="641982">
                    <a:moveTo>
                      <a:pt x="0" y="0"/>
                    </a:moveTo>
                    <a:lnTo>
                      <a:pt x="705714" y="0"/>
                    </a:lnTo>
                    <a:lnTo>
                      <a:pt x="908914" y="320991"/>
                    </a:lnTo>
                    <a:lnTo>
                      <a:pt x="705714" y="641982"/>
                    </a:lnTo>
                    <a:lnTo>
                      <a:pt x="0" y="641982"/>
                    </a:lnTo>
                    <a:lnTo>
                      <a:pt x="203200" y="320991"/>
                    </a:lnTo>
                    <a:lnTo>
                      <a:pt x="0" y="0"/>
                    </a:lnTo>
                    <a:close/>
                  </a:path>
                </a:pathLst>
              </a:custGeom>
              <a:solidFill>
                <a:srgbClr val="EAE8F3"/>
              </a:solidFill>
            </p:spPr>
            <p:txBody>
              <a:bodyPr/>
              <a:lstStyle/>
              <a:p>
                <a:endParaRPr lang="en-US"/>
              </a:p>
            </p:txBody>
          </p:sp>
          <p:sp>
            <p:nvSpPr>
              <p:cNvPr id="10" name="TextBox 10"/>
              <p:cNvSpPr txBox="1"/>
              <p:nvPr/>
            </p:nvSpPr>
            <p:spPr>
              <a:xfrm>
                <a:off x="177800" y="-57150"/>
                <a:ext cx="654914" cy="699132"/>
              </a:xfrm>
              <a:prstGeom prst="rect">
                <a:avLst/>
              </a:prstGeom>
            </p:spPr>
            <p:txBody>
              <a:bodyPr lIns="43522" tIns="43522" rIns="43522" bIns="43522" rtlCol="0" anchor="ctr"/>
              <a:lstStyle/>
              <a:p>
                <a:pPr algn="ctr">
                  <a:lnSpc>
                    <a:spcPts val="3359"/>
                  </a:lnSpc>
                </a:pPr>
                <a:endParaRPr/>
              </a:p>
            </p:txBody>
          </p:sp>
        </p:grpSp>
        <p:grpSp>
          <p:nvGrpSpPr>
            <p:cNvPr id="11" name="Group 11"/>
            <p:cNvGrpSpPr/>
            <p:nvPr/>
          </p:nvGrpSpPr>
          <p:grpSpPr>
            <a:xfrm rot="5400000">
              <a:off x="-328033" y="4572615"/>
              <a:ext cx="2233930" cy="1577864"/>
              <a:chOff x="0" y="0"/>
              <a:chExt cx="908914" cy="641982"/>
            </a:xfrm>
          </p:grpSpPr>
          <p:sp>
            <p:nvSpPr>
              <p:cNvPr id="12" name="Freeform 12"/>
              <p:cNvSpPr/>
              <p:nvPr/>
            </p:nvSpPr>
            <p:spPr>
              <a:xfrm>
                <a:off x="0" y="0"/>
                <a:ext cx="908914" cy="641982"/>
              </a:xfrm>
              <a:custGeom>
                <a:avLst/>
                <a:gdLst/>
                <a:ahLst/>
                <a:cxnLst/>
                <a:rect l="l" t="t" r="r" b="b"/>
                <a:pathLst>
                  <a:path w="908914" h="641982">
                    <a:moveTo>
                      <a:pt x="0" y="0"/>
                    </a:moveTo>
                    <a:lnTo>
                      <a:pt x="705714" y="0"/>
                    </a:lnTo>
                    <a:lnTo>
                      <a:pt x="908914" y="320991"/>
                    </a:lnTo>
                    <a:lnTo>
                      <a:pt x="705714" y="641982"/>
                    </a:lnTo>
                    <a:lnTo>
                      <a:pt x="0" y="641982"/>
                    </a:lnTo>
                    <a:lnTo>
                      <a:pt x="203200" y="320991"/>
                    </a:lnTo>
                    <a:lnTo>
                      <a:pt x="0" y="0"/>
                    </a:lnTo>
                    <a:close/>
                  </a:path>
                </a:pathLst>
              </a:custGeom>
              <a:solidFill>
                <a:srgbClr val="EAE8F3"/>
              </a:solidFill>
            </p:spPr>
            <p:txBody>
              <a:bodyPr/>
              <a:lstStyle/>
              <a:p>
                <a:endParaRPr lang="en-US"/>
              </a:p>
            </p:txBody>
          </p:sp>
          <p:sp>
            <p:nvSpPr>
              <p:cNvPr id="13" name="TextBox 13"/>
              <p:cNvSpPr txBox="1"/>
              <p:nvPr/>
            </p:nvSpPr>
            <p:spPr>
              <a:xfrm>
                <a:off x="177800" y="-57150"/>
                <a:ext cx="654914" cy="699132"/>
              </a:xfrm>
              <a:prstGeom prst="rect">
                <a:avLst/>
              </a:prstGeom>
            </p:spPr>
            <p:txBody>
              <a:bodyPr lIns="43522" tIns="43522" rIns="43522" bIns="43522" rtlCol="0" anchor="ctr"/>
              <a:lstStyle/>
              <a:p>
                <a:pPr algn="ctr">
                  <a:lnSpc>
                    <a:spcPts val="3359"/>
                  </a:lnSpc>
                </a:pPr>
                <a:endParaRPr/>
              </a:p>
            </p:txBody>
          </p:sp>
        </p:grpSp>
        <p:grpSp>
          <p:nvGrpSpPr>
            <p:cNvPr id="14" name="Group 14"/>
            <p:cNvGrpSpPr/>
            <p:nvPr/>
          </p:nvGrpSpPr>
          <p:grpSpPr>
            <a:xfrm rot="5400000">
              <a:off x="-328033" y="2430954"/>
              <a:ext cx="2233930" cy="1577864"/>
              <a:chOff x="0" y="0"/>
              <a:chExt cx="908914" cy="641982"/>
            </a:xfrm>
          </p:grpSpPr>
          <p:sp>
            <p:nvSpPr>
              <p:cNvPr id="15" name="Freeform 15"/>
              <p:cNvSpPr/>
              <p:nvPr/>
            </p:nvSpPr>
            <p:spPr>
              <a:xfrm>
                <a:off x="0" y="0"/>
                <a:ext cx="908914" cy="641982"/>
              </a:xfrm>
              <a:custGeom>
                <a:avLst/>
                <a:gdLst/>
                <a:ahLst/>
                <a:cxnLst/>
                <a:rect l="l" t="t" r="r" b="b"/>
                <a:pathLst>
                  <a:path w="908914" h="641982">
                    <a:moveTo>
                      <a:pt x="0" y="0"/>
                    </a:moveTo>
                    <a:lnTo>
                      <a:pt x="705714" y="0"/>
                    </a:lnTo>
                    <a:lnTo>
                      <a:pt x="908914" y="320991"/>
                    </a:lnTo>
                    <a:lnTo>
                      <a:pt x="705714" y="641982"/>
                    </a:lnTo>
                    <a:lnTo>
                      <a:pt x="0" y="641982"/>
                    </a:lnTo>
                    <a:lnTo>
                      <a:pt x="203200" y="320991"/>
                    </a:lnTo>
                    <a:lnTo>
                      <a:pt x="0" y="0"/>
                    </a:lnTo>
                    <a:close/>
                  </a:path>
                </a:pathLst>
              </a:custGeom>
              <a:solidFill>
                <a:srgbClr val="EAE8F3"/>
              </a:solidFill>
            </p:spPr>
            <p:txBody>
              <a:bodyPr/>
              <a:lstStyle/>
              <a:p>
                <a:endParaRPr lang="en-US"/>
              </a:p>
            </p:txBody>
          </p:sp>
          <p:sp>
            <p:nvSpPr>
              <p:cNvPr id="16" name="TextBox 16"/>
              <p:cNvSpPr txBox="1"/>
              <p:nvPr/>
            </p:nvSpPr>
            <p:spPr>
              <a:xfrm>
                <a:off x="177800" y="-57150"/>
                <a:ext cx="654914" cy="699132"/>
              </a:xfrm>
              <a:prstGeom prst="rect">
                <a:avLst/>
              </a:prstGeom>
            </p:spPr>
            <p:txBody>
              <a:bodyPr lIns="43522" tIns="43522" rIns="43522" bIns="43522" rtlCol="0" anchor="ctr"/>
              <a:lstStyle/>
              <a:p>
                <a:pPr algn="ctr">
                  <a:lnSpc>
                    <a:spcPts val="3359"/>
                  </a:lnSpc>
                </a:pPr>
                <a:endParaRPr/>
              </a:p>
            </p:txBody>
          </p:sp>
        </p:grpSp>
        <p:sp>
          <p:nvSpPr>
            <p:cNvPr id="17" name="TextBox 17"/>
            <p:cNvSpPr txBox="1"/>
            <p:nvPr/>
          </p:nvSpPr>
          <p:spPr>
            <a:xfrm>
              <a:off x="2130364" y="-162845"/>
              <a:ext cx="19510436" cy="2265766"/>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Laravel Function: startQuiz</a:t>
              </a:r>
            </a:p>
            <a:p>
              <a:pPr algn="l">
                <a:lnSpc>
                  <a:spcPts val="4161"/>
                </a:lnSpc>
              </a:pPr>
              <a:r>
                <a:rPr lang="en-US" sz="2156">
                  <a:solidFill>
                    <a:srgbClr val="2D3880"/>
                  </a:solidFill>
                  <a:latin typeface="Glacial Indifference"/>
                  <a:ea typeface="Glacial Indifference"/>
                  <a:cs typeface="Glacial Indifference"/>
                  <a:sym typeface="Glacial Indifference"/>
                </a:rPr>
                <a:t>Orchestrates quiz start, verifies timing and completion status, and performs face verification via FastAPI before initializing a cheating score.</a:t>
              </a:r>
            </a:p>
          </p:txBody>
        </p:sp>
        <p:sp>
          <p:nvSpPr>
            <p:cNvPr id="18" name="TextBox 18"/>
            <p:cNvSpPr txBox="1"/>
            <p:nvPr/>
          </p:nvSpPr>
          <p:spPr>
            <a:xfrm>
              <a:off x="2130364" y="6348138"/>
              <a:ext cx="19738004" cy="1567266"/>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FastAPI Function: submit_to_laravel</a:t>
              </a:r>
            </a:p>
            <a:p>
              <a:pPr algn="l">
                <a:lnSpc>
                  <a:spcPts val="4161"/>
                </a:lnSpc>
              </a:pPr>
              <a:r>
                <a:rPr lang="en-US" sz="2156">
                  <a:solidFill>
                    <a:srgbClr val="2D3880"/>
                  </a:solidFill>
                  <a:latin typeface="Glacial Indifference"/>
                  <a:ea typeface="Glacial Indifference"/>
                  <a:cs typeface="Glacial Indifference"/>
                  <a:sym typeface="Glacial Indifference"/>
                </a:rPr>
                <a:t>Submits final quiz answers to Laravel, ensuring correct formatting for seamless processing.</a:t>
              </a:r>
            </a:p>
          </p:txBody>
        </p:sp>
        <p:sp>
          <p:nvSpPr>
            <p:cNvPr id="19" name="TextBox 19"/>
            <p:cNvSpPr txBox="1"/>
            <p:nvPr/>
          </p:nvSpPr>
          <p:spPr>
            <a:xfrm>
              <a:off x="2130364" y="2331478"/>
              <a:ext cx="19738004" cy="1567266"/>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Laravel Endpoint: api/quizzes/update-cheating-score</a:t>
              </a:r>
            </a:p>
            <a:p>
              <a:pPr algn="l">
                <a:lnSpc>
                  <a:spcPts val="4161"/>
                </a:lnSpc>
              </a:pPr>
              <a:r>
                <a:rPr lang="en-US" sz="2156">
                  <a:solidFill>
                    <a:srgbClr val="2D3880"/>
                  </a:solidFill>
                  <a:latin typeface="Glacial Indifference"/>
                  <a:ea typeface="Glacial Indifference"/>
                  <a:cs typeface="Glacial Indifference"/>
                  <a:sym typeface="Glacial Indifference"/>
                </a:rPr>
                <a:t>Receives real-time cheating alerts and score increments from FastAPI, updating the database and logging alerts.</a:t>
              </a:r>
            </a:p>
          </p:txBody>
        </p:sp>
        <p:sp>
          <p:nvSpPr>
            <p:cNvPr id="20" name="TextBox 20"/>
            <p:cNvSpPr txBox="1"/>
            <p:nvPr/>
          </p:nvSpPr>
          <p:spPr>
            <a:xfrm>
              <a:off x="2130364" y="4342722"/>
              <a:ext cx="19185457" cy="1567266"/>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Laravel Function: submitQuiz</a:t>
              </a:r>
            </a:p>
            <a:p>
              <a:pPr algn="l">
                <a:lnSpc>
                  <a:spcPts val="4161"/>
                </a:lnSpc>
              </a:pPr>
              <a:r>
                <a:rPr lang="en-US" sz="2156">
                  <a:solidFill>
                    <a:srgbClr val="2D3880"/>
                  </a:solidFill>
                  <a:latin typeface="Glacial Indifference"/>
                  <a:ea typeface="Glacial Indifference"/>
                  <a:cs typeface="Glacial Indifference"/>
                  <a:sym typeface="Glacial Indifference"/>
                </a:rPr>
                <a:t>Calculates student scores, determines pass/fail, and retrieves the final cheating score for comprehensive result storage.</a:t>
              </a:r>
            </a:p>
          </p:txBody>
        </p:sp>
        <p:sp>
          <p:nvSpPr>
            <p:cNvPr id="21" name="TextBox 21"/>
            <p:cNvSpPr txBox="1"/>
            <p:nvPr/>
          </p:nvSpPr>
          <p:spPr>
            <a:xfrm>
              <a:off x="676870" y="696806"/>
              <a:ext cx="170259" cy="773643"/>
            </a:xfrm>
            <a:prstGeom prst="rect">
              <a:avLst/>
            </a:prstGeom>
          </p:spPr>
          <p:txBody>
            <a:bodyPr lIns="0" tIns="0" rIns="0" bIns="0" rtlCol="0" anchor="t">
              <a:spAutoFit/>
            </a:bodyPr>
            <a:lstStyle/>
            <a:p>
              <a:pPr algn="ctr">
                <a:lnSpc>
                  <a:spcPts val="4899"/>
                </a:lnSpc>
                <a:spcBef>
                  <a:spcPct val="0"/>
                </a:spcBef>
              </a:pPr>
              <a:r>
                <a:rPr lang="en-US" sz="3499">
                  <a:solidFill>
                    <a:srgbClr val="2D3880"/>
                  </a:solidFill>
                  <a:latin typeface="Glacial Indifference"/>
                  <a:ea typeface="Glacial Indifference"/>
                  <a:cs typeface="Glacial Indifference"/>
                  <a:sym typeface="Glacial Indifference"/>
                </a:rPr>
                <a:t>1</a:t>
              </a:r>
            </a:p>
          </p:txBody>
        </p:sp>
        <p:sp>
          <p:nvSpPr>
            <p:cNvPr id="22" name="TextBox 22"/>
            <p:cNvSpPr txBox="1"/>
            <p:nvPr/>
          </p:nvSpPr>
          <p:spPr>
            <a:xfrm>
              <a:off x="606667" y="2974315"/>
              <a:ext cx="364530" cy="773643"/>
            </a:xfrm>
            <a:prstGeom prst="rect">
              <a:avLst/>
            </a:prstGeom>
          </p:spPr>
          <p:txBody>
            <a:bodyPr lIns="0" tIns="0" rIns="0" bIns="0" rtlCol="0" anchor="t">
              <a:spAutoFit/>
            </a:bodyPr>
            <a:lstStyle/>
            <a:p>
              <a:pPr algn="ctr">
                <a:lnSpc>
                  <a:spcPts val="4899"/>
                </a:lnSpc>
                <a:spcBef>
                  <a:spcPct val="0"/>
                </a:spcBef>
              </a:pPr>
              <a:r>
                <a:rPr lang="en-US" sz="3499">
                  <a:solidFill>
                    <a:srgbClr val="2D3880"/>
                  </a:solidFill>
                  <a:latin typeface="Glacial Indifference"/>
                  <a:ea typeface="Glacial Indifference"/>
                  <a:cs typeface="Glacial Indifference"/>
                  <a:sym typeface="Glacial Indifference"/>
                </a:rPr>
                <a:t>2</a:t>
              </a:r>
            </a:p>
          </p:txBody>
        </p:sp>
        <p:sp>
          <p:nvSpPr>
            <p:cNvPr id="23" name="TextBox 23"/>
            <p:cNvSpPr txBox="1"/>
            <p:nvPr/>
          </p:nvSpPr>
          <p:spPr>
            <a:xfrm>
              <a:off x="633115" y="4941388"/>
              <a:ext cx="308173" cy="773643"/>
            </a:xfrm>
            <a:prstGeom prst="rect">
              <a:avLst/>
            </a:prstGeom>
          </p:spPr>
          <p:txBody>
            <a:bodyPr lIns="0" tIns="0" rIns="0" bIns="0" rtlCol="0" anchor="t">
              <a:spAutoFit/>
            </a:bodyPr>
            <a:lstStyle/>
            <a:p>
              <a:pPr algn="ctr">
                <a:lnSpc>
                  <a:spcPts val="4899"/>
                </a:lnSpc>
                <a:spcBef>
                  <a:spcPct val="0"/>
                </a:spcBef>
              </a:pPr>
              <a:r>
                <a:rPr lang="en-US" sz="3499">
                  <a:solidFill>
                    <a:srgbClr val="2D3880"/>
                  </a:solidFill>
                  <a:latin typeface="Glacial Indifference"/>
                  <a:ea typeface="Glacial Indifference"/>
                  <a:cs typeface="Glacial Indifference"/>
                  <a:sym typeface="Glacial Indifference"/>
                </a:rPr>
                <a:t>3</a:t>
              </a:r>
            </a:p>
          </p:txBody>
        </p:sp>
        <p:sp>
          <p:nvSpPr>
            <p:cNvPr id="24" name="TextBox 24"/>
            <p:cNvSpPr txBox="1"/>
            <p:nvPr/>
          </p:nvSpPr>
          <p:spPr>
            <a:xfrm>
              <a:off x="582712" y="7082608"/>
              <a:ext cx="358577" cy="773643"/>
            </a:xfrm>
            <a:prstGeom prst="rect">
              <a:avLst/>
            </a:prstGeom>
          </p:spPr>
          <p:txBody>
            <a:bodyPr lIns="0" tIns="0" rIns="0" bIns="0" rtlCol="0" anchor="t">
              <a:spAutoFit/>
            </a:bodyPr>
            <a:lstStyle/>
            <a:p>
              <a:pPr algn="ctr">
                <a:lnSpc>
                  <a:spcPts val="4899"/>
                </a:lnSpc>
                <a:spcBef>
                  <a:spcPct val="0"/>
                </a:spcBef>
              </a:pPr>
              <a:r>
                <a:rPr lang="en-US" sz="3499">
                  <a:solidFill>
                    <a:srgbClr val="2D3880"/>
                  </a:solidFill>
                  <a:latin typeface="Glacial Indifference"/>
                  <a:ea typeface="Glacial Indifference"/>
                  <a:cs typeface="Glacial Indifference"/>
                  <a:sym typeface="Glacial Indifference"/>
                </a:rPr>
                <a:t>4</a:t>
              </a:r>
            </a:p>
          </p:txBody>
        </p:sp>
      </p:grpSp>
      <p:sp>
        <p:nvSpPr>
          <p:cNvPr id="25" name="Freeform 25"/>
          <p:cNvSpPr/>
          <p:nvPr/>
        </p:nvSpPr>
        <p:spPr>
          <a:xfrm flipV="1">
            <a:off x="0" y="23130"/>
            <a:ext cx="4826515" cy="2044687"/>
          </a:xfrm>
          <a:custGeom>
            <a:avLst/>
            <a:gdLst/>
            <a:ahLst/>
            <a:cxnLst/>
            <a:rect l="l" t="t" r="r" b="b"/>
            <a:pathLst>
              <a:path w="4826515" h="2044687">
                <a:moveTo>
                  <a:pt x="0" y="2044687"/>
                </a:moveTo>
                <a:lnTo>
                  <a:pt x="4826515" y="2044687"/>
                </a:lnTo>
                <a:lnTo>
                  <a:pt x="4826515" y="0"/>
                </a:lnTo>
                <a:lnTo>
                  <a:pt x="0" y="0"/>
                </a:lnTo>
                <a:lnTo>
                  <a:pt x="0" y="20446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199193" cy="10287000"/>
            <a:chOff x="0" y="0"/>
            <a:chExt cx="844151" cy="1206216"/>
          </a:xfrm>
        </p:grpSpPr>
        <p:sp>
          <p:nvSpPr>
            <p:cNvPr id="3" name="Freeform 3"/>
            <p:cNvSpPr/>
            <p:nvPr/>
          </p:nvSpPr>
          <p:spPr>
            <a:xfrm>
              <a:off x="0" y="0"/>
              <a:ext cx="844151" cy="1206216"/>
            </a:xfrm>
            <a:custGeom>
              <a:avLst/>
              <a:gdLst/>
              <a:ahLst/>
              <a:cxnLst/>
              <a:rect l="l" t="t" r="r" b="b"/>
              <a:pathLst>
                <a:path w="844151" h="1206216">
                  <a:moveTo>
                    <a:pt x="0" y="0"/>
                  </a:moveTo>
                  <a:lnTo>
                    <a:pt x="844151" y="0"/>
                  </a:lnTo>
                  <a:lnTo>
                    <a:pt x="844151" y="1206216"/>
                  </a:lnTo>
                  <a:lnTo>
                    <a:pt x="0" y="1206216"/>
                  </a:lnTo>
                  <a:close/>
                </a:path>
              </a:pathLst>
            </a:custGeom>
            <a:blipFill>
              <a:blip r:embed="rId2"/>
              <a:stretch>
                <a:fillRect l="-5467" r="-5467"/>
              </a:stretch>
            </a:blipFill>
          </p:spPr>
          <p:txBody>
            <a:bodyPr/>
            <a:lstStyle/>
            <a:p>
              <a:endParaRPr lang="en-US"/>
            </a:p>
          </p:txBody>
        </p:sp>
      </p:grpSp>
      <p:grpSp>
        <p:nvGrpSpPr>
          <p:cNvPr id="4" name="Group 4"/>
          <p:cNvGrpSpPr/>
          <p:nvPr/>
        </p:nvGrpSpPr>
        <p:grpSpPr>
          <a:xfrm>
            <a:off x="7814563" y="4815522"/>
            <a:ext cx="819030" cy="819030"/>
            <a:chOff x="0" y="0"/>
            <a:chExt cx="215712" cy="215712"/>
          </a:xfrm>
        </p:grpSpPr>
        <p:sp>
          <p:nvSpPr>
            <p:cNvPr id="5" name="Freeform 5"/>
            <p:cNvSpPr/>
            <p:nvPr/>
          </p:nvSpPr>
          <p:spPr>
            <a:xfrm>
              <a:off x="0" y="0"/>
              <a:ext cx="215712" cy="215712"/>
            </a:xfrm>
            <a:custGeom>
              <a:avLst/>
              <a:gdLst/>
              <a:ahLst/>
              <a:cxnLst/>
              <a:rect l="l" t="t" r="r" b="b"/>
              <a:pathLst>
                <a:path w="215712" h="215712">
                  <a:moveTo>
                    <a:pt x="0" y="0"/>
                  </a:moveTo>
                  <a:lnTo>
                    <a:pt x="215712" y="0"/>
                  </a:lnTo>
                  <a:lnTo>
                    <a:pt x="215712" y="215712"/>
                  </a:lnTo>
                  <a:lnTo>
                    <a:pt x="0" y="215712"/>
                  </a:lnTo>
                  <a:close/>
                </a:path>
              </a:pathLst>
            </a:custGeom>
            <a:solidFill>
              <a:srgbClr val="CBCBEB"/>
            </a:solidFill>
          </p:spPr>
          <p:txBody>
            <a:bodyPr/>
            <a:lstStyle/>
            <a:p>
              <a:endParaRPr lang="en-US"/>
            </a:p>
          </p:txBody>
        </p:sp>
        <p:sp>
          <p:nvSpPr>
            <p:cNvPr id="6" name="TextBox 6"/>
            <p:cNvSpPr txBox="1"/>
            <p:nvPr/>
          </p:nvSpPr>
          <p:spPr>
            <a:xfrm>
              <a:off x="0" y="-57150"/>
              <a:ext cx="215712" cy="272862"/>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7866792" y="6401117"/>
            <a:ext cx="819030" cy="819030"/>
            <a:chOff x="0" y="0"/>
            <a:chExt cx="215712" cy="215712"/>
          </a:xfrm>
        </p:grpSpPr>
        <p:sp>
          <p:nvSpPr>
            <p:cNvPr id="8" name="Freeform 8"/>
            <p:cNvSpPr/>
            <p:nvPr/>
          </p:nvSpPr>
          <p:spPr>
            <a:xfrm>
              <a:off x="0" y="0"/>
              <a:ext cx="215712" cy="215712"/>
            </a:xfrm>
            <a:custGeom>
              <a:avLst/>
              <a:gdLst/>
              <a:ahLst/>
              <a:cxnLst/>
              <a:rect l="l" t="t" r="r" b="b"/>
              <a:pathLst>
                <a:path w="215712" h="215712">
                  <a:moveTo>
                    <a:pt x="0" y="0"/>
                  </a:moveTo>
                  <a:lnTo>
                    <a:pt x="215712" y="0"/>
                  </a:lnTo>
                  <a:lnTo>
                    <a:pt x="215712" y="215712"/>
                  </a:lnTo>
                  <a:lnTo>
                    <a:pt x="0" y="215712"/>
                  </a:lnTo>
                  <a:close/>
                </a:path>
              </a:pathLst>
            </a:custGeom>
            <a:solidFill>
              <a:srgbClr val="CBCBEB"/>
            </a:solidFill>
          </p:spPr>
          <p:txBody>
            <a:bodyPr/>
            <a:lstStyle/>
            <a:p>
              <a:endParaRPr lang="en-US"/>
            </a:p>
          </p:txBody>
        </p:sp>
        <p:sp>
          <p:nvSpPr>
            <p:cNvPr id="9" name="TextBox 9"/>
            <p:cNvSpPr txBox="1"/>
            <p:nvPr/>
          </p:nvSpPr>
          <p:spPr>
            <a:xfrm>
              <a:off x="0" y="-57150"/>
              <a:ext cx="215712" cy="272862"/>
            </a:xfrm>
            <a:prstGeom prst="rect">
              <a:avLst/>
            </a:prstGeom>
          </p:spPr>
          <p:txBody>
            <a:bodyPr lIns="50800" tIns="50800" rIns="50800" bIns="50800" rtlCol="0" anchor="ctr"/>
            <a:lstStyle/>
            <a:p>
              <a:pPr algn="ctr">
                <a:lnSpc>
                  <a:spcPts val="3359"/>
                </a:lnSpc>
              </a:pPr>
              <a:endParaRPr/>
            </a:p>
          </p:txBody>
        </p:sp>
      </p:grpSp>
      <p:sp>
        <p:nvSpPr>
          <p:cNvPr id="10" name="Freeform 10"/>
          <p:cNvSpPr/>
          <p:nvPr/>
        </p:nvSpPr>
        <p:spPr>
          <a:xfrm>
            <a:off x="7994326" y="4926942"/>
            <a:ext cx="488988" cy="531860"/>
          </a:xfrm>
          <a:custGeom>
            <a:avLst/>
            <a:gdLst/>
            <a:ahLst/>
            <a:cxnLst/>
            <a:rect l="l" t="t" r="r" b="b"/>
            <a:pathLst>
              <a:path w="488988" h="531860">
                <a:moveTo>
                  <a:pt x="0" y="0"/>
                </a:moveTo>
                <a:lnTo>
                  <a:pt x="488988" y="0"/>
                </a:lnTo>
                <a:lnTo>
                  <a:pt x="488988" y="531859"/>
                </a:lnTo>
                <a:lnTo>
                  <a:pt x="0" y="5318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7989544" y="6548953"/>
            <a:ext cx="573525" cy="573525"/>
          </a:xfrm>
          <a:custGeom>
            <a:avLst/>
            <a:gdLst/>
            <a:ahLst/>
            <a:cxnLst/>
            <a:rect l="l" t="t" r="r" b="b"/>
            <a:pathLst>
              <a:path w="573525" h="573525">
                <a:moveTo>
                  <a:pt x="0" y="0"/>
                </a:moveTo>
                <a:lnTo>
                  <a:pt x="573525" y="0"/>
                </a:lnTo>
                <a:lnTo>
                  <a:pt x="573525" y="573524"/>
                </a:lnTo>
                <a:lnTo>
                  <a:pt x="0" y="573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2" name="Group 12"/>
          <p:cNvGrpSpPr/>
          <p:nvPr/>
        </p:nvGrpSpPr>
        <p:grpSpPr>
          <a:xfrm>
            <a:off x="7829050" y="3165595"/>
            <a:ext cx="856772" cy="5640465"/>
            <a:chOff x="0" y="0"/>
            <a:chExt cx="1142363" cy="7520620"/>
          </a:xfrm>
        </p:grpSpPr>
        <p:grpSp>
          <p:nvGrpSpPr>
            <p:cNvPr id="13" name="Group 13"/>
            <p:cNvGrpSpPr/>
            <p:nvPr/>
          </p:nvGrpSpPr>
          <p:grpSpPr>
            <a:xfrm>
              <a:off x="0" y="0"/>
              <a:ext cx="1092041" cy="1092041"/>
              <a:chOff x="0" y="0"/>
              <a:chExt cx="215712" cy="215712"/>
            </a:xfrm>
          </p:grpSpPr>
          <p:sp>
            <p:nvSpPr>
              <p:cNvPr id="14" name="Freeform 14"/>
              <p:cNvSpPr/>
              <p:nvPr/>
            </p:nvSpPr>
            <p:spPr>
              <a:xfrm>
                <a:off x="0" y="0"/>
                <a:ext cx="215712" cy="215712"/>
              </a:xfrm>
              <a:custGeom>
                <a:avLst/>
                <a:gdLst/>
                <a:ahLst/>
                <a:cxnLst/>
                <a:rect l="l" t="t" r="r" b="b"/>
                <a:pathLst>
                  <a:path w="215712" h="215712">
                    <a:moveTo>
                      <a:pt x="0" y="0"/>
                    </a:moveTo>
                    <a:lnTo>
                      <a:pt x="215712" y="0"/>
                    </a:lnTo>
                    <a:lnTo>
                      <a:pt x="215712" y="215712"/>
                    </a:lnTo>
                    <a:lnTo>
                      <a:pt x="0" y="215712"/>
                    </a:lnTo>
                    <a:close/>
                  </a:path>
                </a:pathLst>
              </a:custGeom>
              <a:solidFill>
                <a:srgbClr val="CBCBEB"/>
              </a:solidFill>
            </p:spPr>
            <p:txBody>
              <a:bodyPr/>
              <a:lstStyle/>
              <a:p>
                <a:endParaRPr lang="en-US"/>
              </a:p>
            </p:txBody>
          </p:sp>
          <p:sp>
            <p:nvSpPr>
              <p:cNvPr id="15" name="TextBox 15"/>
              <p:cNvSpPr txBox="1"/>
              <p:nvPr/>
            </p:nvSpPr>
            <p:spPr>
              <a:xfrm>
                <a:off x="0" y="-57150"/>
                <a:ext cx="215712" cy="272862"/>
              </a:xfrm>
              <a:prstGeom prst="rect">
                <a:avLst/>
              </a:prstGeom>
            </p:spPr>
            <p:txBody>
              <a:bodyPr lIns="50800" tIns="50800" rIns="50800" bIns="50800" rtlCol="0" anchor="ctr"/>
              <a:lstStyle/>
              <a:p>
                <a:pPr algn="ctr">
                  <a:lnSpc>
                    <a:spcPts val="3360"/>
                  </a:lnSpc>
                </a:pPr>
                <a:endParaRPr/>
              </a:p>
            </p:txBody>
          </p:sp>
        </p:grpSp>
        <p:sp>
          <p:nvSpPr>
            <p:cNvPr id="16" name="Freeform 16"/>
            <p:cNvSpPr/>
            <p:nvPr/>
          </p:nvSpPr>
          <p:spPr>
            <a:xfrm>
              <a:off x="220369" y="117531"/>
              <a:ext cx="651303" cy="856978"/>
            </a:xfrm>
            <a:custGeom>
              <a:avLst/>
              <a:gdLst/>
              <a:ahLst/>
              <a:cxnLst/>
              <a:rect l="l" t="t" r="r" b="b"/>
              <a:pathLst>
                <a:path w="651303" h="856978">
                  <a:moveTo>
                    <a:pt x="0" y="0"/>
                  </a:moveTo>
                  <a:lnTo>
                    <a:pt x="651303" y="0"/>
                  </a:lnTo>
                  <a:lnTo>
                    <a:pt x="651303" y="856978"/>
                  </a:lnTo>
                  <a:lnTo>
                    <a:pt x="0" y="856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7" name="Group 17"/>
            <p:cNvGrpSpPr/>
            <p:nvPr/>
          </p:nvGrpSpPr>
          <p:grpSpPr>
            <a:xfrm>
              <a:off x="50322" y="6428580"/>
              <a:ext cx="1092041" cy="1092041"/>
              <a:chOff x="0" y="0"/>
              <a:chExt cx="215712" cy="215712"/>
            </a:xfrm>
          </p:grpSpPr>
          <p:sp>
            <p:nvSpPr>
              <p:cNvPr id="18" name="Freeform 18"/>
              <p:cNvSpPr/>
              <p:nvPr/>
            </p:nvSpPr>
            <p:spPr>
              <a:xfrm>
                <a:off x="0" y="0"/>
                <a:ext cx="215712" cy="215712"/>
              </a:xfrm>
              <a:custGeom>
                <a:avLst/>
                <a:gdLst/>
                <a:ahLst/>
                <a:cxnLst/>
                <a:rect l="l" t="t" r="r" b="b"/>
                <a:pathLst>
                  <a:path w="215712" h="215712">
                    <a:moveTo>
                      <a:pt x="0" y="0"/>
                    </a:moveTo>
                    <a:lnTo>
                      <a:pt x="215712" y="0"/>
                    </a:lnTo>
                    <a:lnTo>
                      <a:pt x="215712" y="215712"/>
                    </a:lnTo>
                    <a:lnTo>
                      <a:pt x="0" y="215712"/>
                    </a:lnTo>
                    <a:close/>
                  </a:path>
                </a:pathLst>
              </a:custGeom>
              <a:solidFill>
                <a:srgbClr val="CBCBEB"/>
              </a:solidFill>
            </p:spPr>
            <p:txBody>
              <a:bodyPr/>
              <a:lstStyle/>
              <a:p>
                <a:endParaRPr lang="en-US"/>
              </a:p>
            </p:txBody>
          </p:sp>
          <p:sp>
            <p:nvSpPr>
              <p:cNvPr id="19" name="TextBox 19"/>
              <p:cNvSpPr txBox="1"/>
              <p:nvPr/>
            </p:nvSpPr>
            <p:spPr>
              <a:xfrm>
                <a:off x="0" y="-57150"/>
                <a:ext cx="215712" cy="272862"/>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213993" y="6645686"/>
              <a:ext cx="791697" cy="657828"/>
            </a:xfrm>
            <a:custGeom>
              <a:avLst/>
              <a:gdLst/>
              <a:ahLst/>
              <a:cxnLst/>
              <a:rect l="l" t="t" r="r" b="b"/>
              <a:pathLst>
                <a:path w="791697" h="657828">
                  <a:moveTo>
                    <a:pt x="0" y="0"/>
                  </a:moveTo>
                  <a:lnTo>
                    <a:pt x="791696" y="0"/>
                  </a:lnTo>
                  <a:lnTo>
                    <a:pt x="791696" y="657828"/>
                  </a:lnTo>
                  <a:lnTo>
                    <a:pt x="0" y="6578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21" name="TextBox 21"/>
          <p:cNvSpPr txBox="1"/>
          <p:nvPr/>
        </p:nvSpPr>
        <p:spPr>
          <a:xfrm>
            <a:off x="8930657" y="3022720"/>
            <a:ext cx="8276414" cy="1445895"/>
          </a:xfrm>
          <a:prstGeom prst="rect">
            <a:avLst/>
          </a:prstGeom>
        </p:spPr>
        <p:txBody>
          <a:bodyPr lIns="0" tIns="0" rIns="0" bIns="0" rtlCol="0" anchor="t">
            <a:spAutoFit/>
          </a:bodyPr>
          <a:lstStyle/>
          <a:p>
            <a:pPr algn="l">
              <a:lnSpc>
                <a:spcPts val="5099"/>
              </a:lnSpc>
            </a:pPr>
            <a:r>
              <a:rPr lang="en-US" sz="2999">
                <a:solidFill>
                  <a:srgbClr val="2D3880"/>
                </a:solidFill>
                <a:latin typeface="Glacial Indifference"/>
                <a:ea typeface="Glacial Indifference"/>
                <a:cs typeface="Glacial Indifference"/>
                <a:sym typeface="Glacial Indifference"/>
              </a:rPr>
              <a:t>Enhanced Integrity</a:t>
            </a:r>
          </a:p>
          <a:p>
            <a:pPr algn="l">
              <a:lnSpc>
                <a:spcPts val="3150"/>
              </a:lnSpc>
            </a:pPr>
            <a:r>
              <a:rPr lang="en-US" sz="2100">
                <a:solidFill>
                  <a:srgbClr val="2D3880"/>
                </a:solidFill>
                <a:latin typeface="Glacial Indifference"/>
                <a:ea typeface="Glacial Indifference"/>
                <a:cs typeface="Glacial Indifference"/>
                <a:sym typeface="Glacial Indifference"/>
              </a:rPr>
              <a:t>Detects multiple faces, suspicious objects, non-frontal poses, eye movement.</a:t>
            </a:r>
          </a:p>
        </p:txBody>
      </p:sp>
      <p:sp>
        <p:nvSpPr>
          <p:cNvPr id="22" name="TextBox 22"/>
          <p:cNvSpPr txBox="1"/>
          <p:nvPr/>
        </p:nvSpPr>
        <p:spPr>
          <a:xfrm>
            <a:off x="8930657" y="4672647"/>
            <a:ext cx="8276414" cy="1045845"/>
          </a:xfrm>
          <a:prstGeom prst="rect">
            <a:avLst/>
          </a:prstGeom>
        </p:spPr>
        <p:txBody>
          <a:bodyPr lIns="0" tIns="0" rIns="0" bIns="0" rtlCol="0" anchor="t">
            <a:spAutoFit/>
          </a:bodyPr>
          <a:lstStyle/>
          <a:p>
            <a:pPr algn="l">
              <a:lnSpc>
                <a:spcPts val="5099"/>
              </a:lnSpc>
            </a:pPr>
            <a:r>
              <a:rPr lang="en-US" sz="2999">
                <a:solidFill>
                  <a:srgbClr val="2D3880"/>
                </a:solidFill>
                <a:latin typeface="Glacial Indifference"/>
                <a:ea typeface="Glacial Indifference"/>
                <a:cs typeface="Glacial Indifference"/>
                <a:sym typeface="Glacial Indifference"/>
              </a:rPr>
              <a:t>Empowered Professors</a:t>
            </a:r>
          </a:p>
          <a:p>
            <a:pPr algn="l">
              <a:lnSpc>
                <a:spcPts val="3150"/>
              </a:lnSpc>
            </a:pPr>
            <a:r>
              <a:rPr lang="en-US" sz="2100">
                <a:solidFill>
                  <a:srgbClr val="2D3880"/>
                </a:solidFill>
                <a:latin typeface="Glacial Indifference"/>
                <a:ea typeface="Glacial Indifference"/>
                <a:cs typeface="Glacial Indifference"/>
                <a:sym typeface="Glacial Indifference"/>
              </a:rPr>
              <a:t>Auto-submit on cheating, detailed logs</a:t>
            </a:r>
          </a:p>
        </p:txBody>
      </p:sp>
      <p:sp>
        <p:nvSpPr>
          <p:cNvPr id="23" name="TextBox 23"/>
          <p:cNvSpPr txBox="1"/>
          <p:nvPr/>
        </p:nvSpPr>
        <p:spPr>
          <a:xfrm>
            <a:off x="8982886" y="6258242"/>
            <a:ext cx="8276414" cy="1045845"/>
          </a:xfrm>
          <a:prstGeom prst="rect">
            <a:avLst/>
          </a:prstGeom>
        </p:spPr>
        <p:txBody>
          <a:bodyPr lIns="0" tIns="0" rIns="0" bIns="0" rtlCol="0" anchor="t">
            <a:spAutoFit/>
          </a:bodyPr>
          <a:lstStyle/>
          <a:p>
            <a:pPr algn="l">
              <a:lnSpc>
                <a:spcPts val="5099"/>
              </a:lnSpc>
            </a:pPr>
            <a:r>
              <a:rPr lang="en-US" sz="2999">
                <a:solidFill>
                  <a:srgbClr val="2D3880"/>
                </a:solidFill>
                <a:latin typeface="Glacial Indifference"/>
                <a:ea typeface="Glacial Indifference"/>
                <a:cs typeface="Glacial Indifference"/>
                <a:sym typeface="Glacial Indifference"/>
              </a:rPr>
              <a:t>Improved UX</a:t>
            </a:r>
          </a:p>
          <a:p>
            <a:pPr algn="l">
              <a:lnSpc>
                <a:spcPts val="3150"/>
              </a:lnSpc>
            </a:pPr>
            <a:r>
              <a:rPr lang="en-US" sz="2100">
                <a:solidFill>
                  <a:srgbClr val="2D3880"/>
                </a:solidFill>
                <a:latin typeface="Glacial Indifference"/>
                <a:ea typeface="Glacial Indifference"/>
                <a:cs typeface="Glacial Indifference"/>
                <a:sym typeface="Glacial Indifference"/>
              </a:rPr>
              <a:t>Timers, progress bars, and question management</a:t>
            </a:r>
          </a:p>
        </p:txBody>
      </p:sp>
      <p:sp>
        <p:nvSpPr>
          <p:cNvPr id="24" name="TextBox 24"/>
          <p:cNvSpPr txBox="1"/>
          <p:nvPr/>
        </p:nvSpPr>
        <p:spPr>
          <a:xfrm>
            <a:off x="8982886" y="7844155"/>
            <a:ext cx="8276414" cy="1045845"/>
          </a:xfrm>
          <a:prstGeom prst="rect">
            <a:avLst/>
          </a:prstGeom>
        </p:spPr>
        <p:txBody>
          <a:bodyPr lIns="0" tIns="0" rIns="0" bIns="0" rtlCol="0" anchor="t">
            <a:spAutoFit/>
          </a:bodyPr>
          <a:lstStyle/>
          <a:p>
            <a:pPr algn="l">
              <a:lnSpc>
                <a:spcPts val="5099"/>
              </a:lnSpc>
            </a:pPr>
            <a:r>
              <a:rPr lang="en-US" sz="2999">
                <a:solidFill>
                  <a:srgbClr val="2D3880"/>
                </a:solidFill>
                <a:latin typeface="Glacial Indifference"/>
                <a:ea typeface="Glacial Indifference"/>
                <a:cs typeface="Glacial Indifference"/>
                <a:sym typeface="Glacial Indifference"/>
              </a:rPr>
              <a:t>Scalable Design</a:t>
            </a:r>
          </a:p>
          <a:p>
            <a:pPr algn="l">
              <a:lnSpc>
                <a:spcPts val="3150"/>
              </a:lnSpc>
            </a:pPr>
            <a:r>
              <a:rPr lang="en-US" sz="2100">
                <a:solidFill>
                  <a:srgbClr val="2D3880"/>
                </a:solidFill>
                <a:latin typeface="Glacial Indifference"/>
                <a:ea typeface="Glacial Indifference"/>
                <a:cs typeface="Glacial Indifference"/>
                <a:sym typeface="Glacial Indifference"/>
              </a:rPr>
              <a:t>Modular architecture for real-world deployment</a:t>
            </a:r>
          </a:p>
        </p:txBody>
      </p:sp>
      <p:sp>
        <p:nvSpPr>
          <p:cNvPr id="25" name="TextBox 25"/>
          <p:cNvSpPr txBox="1"/>
          <p:nvPr/>
        </p:nvSpPr>
        <p:spPr>
          <a:xfrm>
            <a:off x="7814563" y="1500188"/>
            <a:ext cx="9444737" cy="942975"/>
          </a:xfrm>
          <a:prstGeom prst="rect">
            <a:avLst/>
          </a:prstGeom>
        </p:spPr>
        <p:txBody>
          <a:bodyPr lIns="0" tIns="0" rIns="0" bIns="0" rtlCol="0" anchor="t">
            <a:spAutoFit/>
          </a:bodyPr>
          <a:lstStyle/>
          <a:p>
            <a:pPr marL="0" lvl="0" indent="0" algn="l">
              <a:lnSpc>
                <a:spcPts val="7440"/>
              </a:lnSpc>
            </a:pPr>
            <a:r>
              <a:rPr lang="en-US" sz="6200" b="1" i="1">
                <a:solidFill>
                  <a:srgbClr val="2D3880"/>
                </a:solidFill>
                <a:latin typeface="Cormorant Garamond Bold Italics"/>
                <a:ea typeface="Cormorant Garamond Bold Italics"/>
                <a:cs typeface="Cormorant Garamond Bold Italics"/>
                <a:sym typeface="Cormorant Garamond Bold Italics"/>
              </a:rPr>
              <a:t>System Impact</a:t>
            </a:r>
          </a:p>
        </p:txBody>
      </p:sp>
      <p:sp>
        <p:nvSpPr>
          <p:cNvPr id="26" name="TextBox 26"/>
          <p:cNvSpPr txBox="1"/>
          <p:nvPr/>
        </p:nvSpPr>
        <p:spPr>
          <a:xfrm>
            <a:off x="17259300" y="9210675"/>
            <a:ext cx="225539" cy="34106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Glacial Indifference"/>
                <a:ea typeface="Glacial Indifference"/>
                <a:cs typeface="Glacial Indifference"/>
                <a:sym typeface="Glacial Indifference"/>
              </a:rPr>
              <a:t>43</a:t>
            </a: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4F0FF"/>
            </a:solidFill>
          </p:spPr>
          <p:txBody>
            <a:bodyPr/>
            <a:lstStyle/>
            <a:p>
              <a:endParaRPr lang="en-US"/>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US"/>
            </a:p>
          </p:txBody>
        </p:sp>
      </p:gr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028700" y="601860"/>
            <a:ext cx="7454896" cy="972385"/>
          </a:xfrm>
          <a:prstGeom prst="rect">
            <a:avLst/>
          </a:prstGeom>
        </p:spPr>
        <p:txBody>
          <a:bodyPr lIns="0" tIns="0" rIns="0" bIns="0" rtlCol="0" anchor="t">
            <a:spAutoFit/>
          </a:bodyPr>
          <a:lstStyle/>
          <a:p>
            <a:pPr algn="l">
              <a:lnSpc>
                <a:spcPts val="7853"/>
              </a:lnSpc>
            </a:pPr>
            <a:r>
              <a:rPr lang="en-US" sz="6300" b="1" i="1">
                <a:solidFill>
                  <a:srgbClr val="2D3880"/>
                </a:solidFill>
                <a:latin typeface="Cormorant Garamond Bold Italics"/>
                <a:ea typeface="Cormorant Garamond Bold Italics"/>
                <a:cs typeface="Cormorant Garamond Bold Italics"/>
                <a:sym typeface="Cormorant Garamond Bold Italics"/>
              </a:rPr>
              <a:t>Future Enhancements</a:t>
            </a:r>
          </a:p>
        </p:txBody>
      </p:sp>
      <p:sp>
        <p:nvSpPr>
          <p:cNvPr id="8" name="Freeform 8" descr="preencoded.png"/>
          <p:cNvSpPr/>
          <p:nvPr/>
        </p:nvSpPr>
        <p:spPr>
          <a:xfrm>
            <a:off x="1028700" y="1692771"/>
            <a:ext cx="1158776" cy="1706016"/>
          </a:xfrm>
          <a:custGeom>
            <a:avLst/>
            <a:gdLst/>
            <a:ahLst/>
            <a:cxnLst/>
            <a:rect l="l" t="t" r="r" b="b"/>
            <a:pathLst>
              <a:path w="1158776" h="1706016">
                <a:moveTo>
                  <a:pt x="0" y="0"/>
                </a:moveTo>
                <a:lnTo>
                  <a:pt x="1158776" y="0"/>
                </a:lnTo>
                <a:lnTo>
                  <a:pt x="1158776" y="1706017"/>
                </a:lnTo>
                <a:lnTo>
                  <a:pt x="0" y="1706017"/>
                </a:lnTo>
                <a:lnTo>
                  <a:pt x="0" y="0"/>
                </a:lnTo>
                <a:close/>
              </a:path>
            </a:pathLst>
          </a:custGeom>
          <a:blipFill>
            <a:blip r:embed="rId3"/>
            <a:stretch>
              <a:fillRect l="-171" r="-171"/>
            </a:stretch>
          </a:blipFill>
        </p:spPr>
        <p:txBody>
          <a:bodyPr/>
          <a:lstStyle/>
          <a:p>
            <a:endParaRPr lang="en-US"/>
          </a:p>
        </p:txBody>
      </p:sp>
      <p:sp>
        <p:nvSpPr>
          <p:cNvPr id="9" name="TextBox 9"/>
          <p:cNvSpPr txBox="1"/>
          <p:nvPr/>
        </p:nvSpPr>
        <p:spPr>
          <a:xfrm>
            <a:off x="2419201" y="1905446"/>
            <a:ext cx="4186832" cy="375603"/>
          </a:xfrm>
          <a:prstGeom prst="rect">
            <a:avLst/>
          </a:prstGeom>
        </p:spPr>
        <p:txBody>
          <a:bodyPr lIns="0" tIns="0" rIns="0" bIns="0" rtlCol="0" anchor="t">
            <a:spAutoFit/>
          </a:bodyPr>
          <a:lstStyle/>
          <a:p>
            <a:pPr algn="l">
              <a:lnSpc>
                <a:spcPts val="2937"/>
              </a:lnSpc>
            </a:pPr>
            <a:r>
              <a:rPr lang="en-US" sz="2349">
                <a:solidFill>
                  <a:srgbClr val="49495A"/>
                </a:solidFill>
                <a:latin typeface="Glacial Indifference"/>
                <a:ea typeface="Glacial Indifference"/>
                <a:cs typeface="Glacial Indifference"/>
                <a:sym typeface="Glacial Indifference"/>
              </a:rPr>
              <a:t>Anti-Spoofing &amp; Edge Cases</a:t>
            </a:r>
          </a:p>
        </p:txBody>
      </p:sp>
      <p:sp>
        <p:nvSpPr>
          <p:cNvPr id="10" name="TextBox 10"/>
          <p:cNvSpPr txBox="1"/>
          <p:nvPr/>
        </p:nvSpPr>
        <p:spPr>
          <a:xfrm>
            <a:off x="2419201" y="2349400"/>
            <a:ext cx="8185397" cy="744395"/>
          </a:xfrm>
          <a:prstGeom prst="rect">
            <a:avLst/>
          </a:prstGeom>
        </p:spPr>
        <p:txBody>
          <a:bodyPr lIns="0" tIns="0" rIns="0" bIns="0" rtlCol="0" anchor="t">
            <a:spAutoFit/>
          </a:bodyPr>
          <a:lstStyle/>
          <a:p>
            <a:pPr algn="l">
              <a:lnSpc>
                <a:spcPts val="3033"/>
              </a:lnSpc>
            </a:pPr>
            <a:r>
              <a:rPr lang="en-US" sz="1912">
                <a:solidFill>
                  <a:srgbClr val="49495A"/>
                </a:solidFill>
                <a:latin typeface="Glacial Indifference"/>
                <a:ea typeface="Glacial Indifference"/>
                <a:cs typeface="Glacial Indifference"/>
                <a:sym typeface="Glacial Indifference"/>
              </a:rPr>
              <a:t>Implement liveness detection and improve handling of partial occlusion and poor lighting conditions.</a:t>
            </a:r>
          </a:p>
        </p:txBody>
      </p:sp>
      <p:sp>
        <p:nvSpPr>
          <p:cNvPr id="11" name="Freeform 11" descr="preencoded.png"/>
          <p:cNvSpPr/>
          <p:nvPr/>
        </p:nvSpPr>
        <p:spPr>
          <a:xfrm>
            <a:off x="1028700" y="3398788"/>
            <a:ext cx="1158776" cy="2076747"/>
          </a:xfrm>
          <a:custGeom>
            <a:avLst/>
            <a:gdLst/>
            <a:ahLst/>
            <a:cxnLst/>
            <a:rect l="l" t="t" r="r" b="b"/>
            <a:pathLst>
              <a:path w="1158776" h="2076747">
                <a:moveTo>
                  <a:pt x="0" y="0"/>
                </a:moveTo>
                <a:lnTo>
                  <a:pt x="1158776" y="0"/>
                </a:lnTo>
                <a:lnTo>
                  <a:pt x="1158776" y="2076747"/>
                </a:lnTo>
                <a:lnTo>
                  <a:pt x="0" y="2076747"/>
                </a:lnTo>
                <a:lnTo>
                  <a:pt x="0" y="0"/>
                </a:lnTo>
                <a:close/>
              </a:path>
            </a:pathLst>
          </a:custGeom>
          <a:blipFill>
            <a:blip r:embed="rId4"/>
            <a:stretch>
              <a:fillRect l="-148" r="-148"/>
            </a:stretch>
          </a:blipFill>
        </p:spPr>
        <p:txBody>
          <a:bodyPr/>
          <a:lstStyle/>
          <a:p>
            <a:endParaRPr lang="en-US"/>
          </a:p>
        </p:txBody>
      </p:sp>
      <p:sp>
        <p:nvSpPr>
          <p:cNvPr id="12" name="TextBox 12"/>
          <p:cNvSpPr txBox="1"/>
          <p:nvPr/>
        </p:nvSpPr>
        <p:spPr>
          <a:xfrm>
            <a:off x="2419201" y="3611463"/>
            <a:ext cx="5916066" cy="375603"/>
          </a:xfrm>
          <a:prstGeom prst="rect">
            <a:avLst/>
          </a:prstGeom>
        </p:spPr>
        <p:txBody>
          <a:bodyPr lIns="0" tIns="0" rIns="0" bIns="0" rtlCol="0" anchor="t">
            <a:spAutoFit/>
          </a:bodyPr>
          <a:lstStyle/>
          <a:p>
            <a:pPr algn="l">
              <a:lnSpc>
                <a:spcPts val="2937"/>
              </a:lnSpc>
            </a:pPr>
            <a:r>
              <a:rPr lang="en-US" sz="2349">
                <a:solidFill>
                  <a:srgbClr val="49495A"/>
                </a:solidFill>
                <a:latin typeface="Glacial Indifference"/>
                <a:ea typeface="Glacial Indifference"/>
                <a:cs typeface="Glacial Indifference"/>
                <a:sym typeface="Glacial Indifference"/>
              </a:rPr>
              <a:t>Behavioral AI &amp; Cross-Model Validation</a:t>
            </a:r>
          </a:p>
        </p:txBody>
      </p:sp>
      <p:sp>
        <p:nvSpPr>
          <p:cNvPr id="13" name="TextBox 13"/>
          <p:cNvSpPr txBox="1"/>
          <p:nvPr/>
        </p:nvSpPr>
        <p:spPr>
          <a:xfrm>
            <a:off x="2419201" y="4055418"/>
            <a:ext cx="8185397" cy="1125395"/>
          </a:xfrm>
          <a:prstGeom prst="rect">
            <a:avLst/>
          </a:prstGeom>
        </p:spPr>
        <p:txBody>
          <a:bodyPr lIns="0" tIns="0" rIns="0" bIns="0" rtlCol="0" anchor="t">
            <a:spAutoFit/>
          </a:bodyPr>
          <a:lstStyle/>
          <a:p>
            <a:pPr algn="l">
              <a:lnSpc>
                <a:spcPts val="3033"/>
              </a:lnSpc>
            </a:pPr>
            <a:r>
              <a:rPr lang="en-US" sz="1912">
                <a:solidFill>
                  <a:srgbClr val="49495A"/>
                </a:solidFill>
                <a:latin typeface="Glacial Indifference"/>
                <a:ea typeface="Glacial Indifference"/>
                <a:cs typeface="Glacial Indifference"/>
                <a:sym typeface="Glacial Indifference"/>
              </a:rPr>
              <a:t>Utilize micro-expressions, lip tracking, and hand gestures. Combine gaze, head pose, and object detection to reduce false positives, e.g., ignoring gaze shifts if the head pose suggests looking at the keyboard.</a:t>
            </a:r>
          </a:p>
        </p:txBody>
      </p:sp>
      <p:sp>
        <p:nvSpPr>
          <p:cNvPr id="14" name="Freeform 14" descr="preencoded.png"/>
          <p:cNvSpPr/>
          <p:nvPr/>
        </p:nvSpPr>
        <p:spPr>
          <a:xfrm>
            <a:off x="1028700" y="5475535"/>
            <a:ext cx="1158776" cy="1706016"/>
          </a:xfrm>
          <a:custGeom>
            <a:avLst/>
            <a:gdLst/>
            <a:ahLst/>
            <a:cxnLst/>
            <a:rect l="l" t="t" r="r" b="b"/>
            <a:pathLst>
              <a:path w="1158776" h="1706016">
                <a:moveTo>
                  <a:pt x="0" y="0"/>
                </a:moveTo>
                <a:lnTo>
                  <a:pt x="1158776" y="0"/>
                </a:lnTo>
                <a:lnTo>
                  <a:pt x="1158776" y="1706016"/>
                </a:lnTo>
                <a:lnTo>
                  <a:pt x="0" y="1706016"/>
                </a:lnTo>
                <a:lnTo>
                  <a:pt x="0" y="0"/>
                </a:lnTo>
                <a:close/>
              </a:path>
            </a:pathLst>
          </a:custGeom>
          <a:blipFill>
            <a:blip r:embed="rId5"/>
            <a:stretch>
              <a:fillRect l="-171" r="-171"/>
            </a:stretch>
          </a:blipFill>
        </p:spPr>
        <p:txBody>
          <a:bodyPr/>
          <a:lstStyle/>
          <a:p>
            <a:endParaRPr lang="en-US"/>
          </a:p>
        </p:txBody>
      </p:sp>
      <p:sp>
        <p:nvSpPr>
          <p:cNvPr id="15" name="TextBox 15"/>
          <p:cNvSpPr txBox="1"/>
          <p:nvPr/>
        </p:nvSpPr>
        <p:spPr>
          <a:xfrm>
            <a:off x="2419201" y="5688210"/>
            <a:ext cx="3865661" cy="375603"/>
          </a:xfrm>
          <a:prstGeom prst="rect">
            <a:avLst/>
          </a:prstGeom>
        </p:spPr>
        <p:txBody>
          <a:bodyPr lIns="0" tIns="0" rIns="0" bIns="0" rtlCol="0" anchor="t">
            <a:spAutoFit/>
          </a:bodyPr>
          <a:lstStyle/>
          <a:p>
            <a:pPr algn="l">
              <a:lnSpc>
                <a:spcPts val="2937"/>
              </a:lnSpc>
            </a:pPr>
            <a:r>
              <a:rPr lang="en-US" sz="2349">
                <a:solidFill>
                  <a:srgbClr val="49495A"/>
                </a:solidFill>
                <a:latin typeface="Glacial Indifference"/>
                <a:ea typeface="Glacial Indifference"/>
                <a:cs typeface="Glacial Indifference"/>
                <a:sym typeface="Glacial Indifference"/>
              </a:rPr>
              <a:t>Audio &amp; Voice Integration</a:t>
            </a:r>
          </a:p>
        </p:txBody>
      </p:sp>
      <p:sp>
        <p:nvSpPr>
          <p:cNvPr id="16" name="TextBox 16"/>
          <p:cNvSpPr txBox="1"/>
          <p:nvPr/>
        </p:nvSpPr>
        <p:spPr>
          <a:xfrm>
            <a:off x="2419201" y="6132165"/>
            <a:ext cx="8185397" cy="744395"/>
          </a:xfrm>
          <a:prstGeom prst="rect">
            <a:avLst/>
          </a:prstGeom>
        </p:spPr>
        <p:txBody>
          <a:bodyPr lIns="0" tIns="0" rIns="0" bIns="0" rtlCol="0" anchor="t">
            <a:spAutoFit/>
          </a:bodyPr>
          <a:lstStyle/>
          <a:p>
            <a:pPr algn="l">
              <a:lnSpc>
                <a:spcPts val="3033"/>
              </a:lnSpc>
            </a:pPr>
            <a:r>
              <a:rPr lang="en-US" sz="1912">
                <a:solidFill>
                  <a:srgbClr val="49495A"/>
                </a:solidFill>
                <a:latin typeface="Glacial Indifference"/>
                <a:ea typeface="Glacial Indifference"/>
                <a:cs typeface="Glacial Indifference"/>
                <a:sym typeface="Glacial Indifference"/>
              </a:rPr>
              <a:t>Sync with speech detection to flag off-topic conversations and add voice detection during quizzes.</a:t>
            </a:r>
          </a:p>
        </p:txBody>
      </p:sp>
      <p:sp>
        <p:nvSpPr>
          <p:cNvPr id="17" name="Freeform 17" descr="preencoded.png"/>
          <p:cNvSpPr/>
          <p:nvPr/>
        </p:nvSpPr>
        <p:spPr>
          <a:xfrm>
            <a:off x="1028700" y="7181552"/>
            <a:ext cx="1158776" cy="2076747"/>
          </a:xfrm>
          <a:custGeom>
            <a:avLst/>
            <a:gdLst/>
            <a:ahLst/>
            <a:cxnLst/>
            <a:rect l="l" t="t" r="r" b="b"/>
            <a:pathLst>
              <a:path w="1158776" h="2076747">
                <a:moveTo>
                  <a:pt x="0" y="0"/>
                </a:moveTo>
                <a:lnTo>
                  <a:pt x="1158776" y="0"/>
                </a:lnTo>
                <a:lnTo>
                  <a:pt x="1158776" y="2076748"/>
                </a:lnTo>
                <a:lnTo>
                  <a:pt x="0" y="2076748"/>
                </a:lnTo>
                <a:lnTo>
                  <a:pt x="0" y="0"/>
                </a:lnTo>
                <a:close/>
              </a:path>
            </a:pathLst>
          </a:custGeom>
          <a:blipFill>
            <a:blip r:embed="rId6"/>
            <a:stretch>
              <a:fillRect l="-148" r="-148"/>
            </a:stretch>
          </a:blipFill>
        </p:spPr>
        <p:txBody>
          <a:bodyPr/>
          <a:lstStyle/>
          <a:p>
            <a:endParaRPr lang="en-US"/>
          </a:p>
        </p:txBody>
      </p:sp>
      <p:sp>
        <p:nvSpPr>
          <p:cNvPr id="18" name="TextBox 18"/>
          <p:cNvSpPr txBox="1"/>
          <p:nvPr/>
        </p:nvSpPr>
        <p:spPr>
          <a:xfrm>
            <a:off x="2419201" y="7394228"/>
            <a:ext cx="5019972" cy="375603"/>
          </a:xfrm>
          <a:prstGeom prst="rect">
            <a:avLst/>
          </a:prstGeom>
        </p:spPr>
        <p:txBody>
          <a:bodyPr lIns="0" tIns="0" rIns="0" bIns="0" rtlCol="0" anchor="t">
            <a:spAutoFit/>
          </a:bodyPr>
          <a:lstStyle/>
          <a:p>
            <a:pPr algn="l">
              <a:lnSpc>
                <a:spcPts val="2937"/>
              </a:lnSpc>
            </a:pPr>
            <a:r>
              <a:rPr lang="en-US" sz="2349">
                <a:solidFill>
                  <a:srgbClr val="49495A"/>
                </a:solidFill>
                <a:latin typeface="Glacial Indifference"/>
                <a:ea typeface="Glacial Indifference"/>
                <a:cs typeface="Glacial Indifference"/>
                <a:sym typeface="Glacial Indifference"/>
              </a:rPr>
              <a:t>Features Expansion</a:t>
            </a:r>
          </a:p>
        </p:txBody>
      </p:sp>
      <p:sp>
        <p:nvSpPr>
          <p:cNvPr id="19" name="TextBox 19"/>
          <p:cNvSpPr txBox="1"/>
          <p:nvPr/>
        </p:nvSpPr>
        <p:spPr>
          <a:xfrm>
            <a:off x="2419201" y="7838181"/>
            <a:ext cx="8185397" cy="744395"/>
          </a:xfrm>
          <a:prstGeom prst="rect">
            <a:avLst/>
          </a:prstGeom>
        </p:spPr>
        <p:txBody>
          <a:bodyPr lIns="0" tIns="0" rIns="0" bIns="0" rtlCol="0" anchor="t">
            <a:spAutoFit/>
          </a:bodyPr>
          <a:lstStyle/>
          <a:p>
            <a:pPr algn="l">
              <a:lnSpc>
                <a:spcPts val="3033"/>
              </a:lnSpc>
            </a:pPr>
            <a:r>
              <a:rPr lang="en-US" sz="1912">
                <a:solidFill>
                  <a:srgbClr val="49495A"/>
                </a:solidFill>
                <a:latin typeface="Glacial Indifference"/>
                <a:ea typeface="Glacial Indifference"/>
                <a:cs typeface="Glacial Indifference"/>
                <a:sym typeface="Glacial Indifference"/>
              </a:rPr>
              <a:t>Expand datasets, conduct formal usability testing, and add multi-language support and analytics.</a:t>
            </a:r>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44</a:t>
            </a: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198995" cy="10287000"/>
            <a:chOff x="0" y="0"/>
            <a:chExt cx="822924" cy="1175917"/>
          </a:xfrm>
        </p:grpSpPr>
        <p:sp>
          <p:nvSpPr>
            <p:cNvPr id="3" name="Freeform 3"/>
            <p:cNvSpPr/>
            <p:nvPr/>
          </p:nvSpPr>
          <p:spPr>
            <a:xfrm>
              <a:off x="0" y="0"/>
              <a:ext cx="822924" cy="1175917"/>
            </a:xfrm>
            <a:custGeom>
              <a:avLst/>
              <a:gdLst/>
              <a:ahLst/>
              <a:cxnLst/>
              <a:rect l="l" t="t" r="r" b="b"/>
              <a:pathLst>
                <a:path w="822924" h="1175917">
                  <a:moveTo>
                    <a:pt x="0" y="0"/>
                  </a:moveTo>
                  <a:lnTo>
                    <a:pt x="822924" y="0"/>
                  </a:lnTo>
                  <a:lnTo>
                    <a:pt x="822924" y="1175917"/>
                  </a:lnTo>
                  <a:lnTo>
                    <a:pt x="0" y="1175917"/>
                  </a:lnTo>
                  <a:close/>
                </a:path>
              </a:pathLst>
            </a:custGeom>
            <a:blipFill>
              <a:blip r:embed="rId2"/>
              <a:stretch>
                <a:fillRect l="-5469" r="-5469"/>
              </a:stretch>
            </a:blipFill>
          </p:spPr>
          <p:txBody>
            <a:bodyPr/>
            <a:lstStyle/>
            <a:p>
              <a:endParaRPr lang="en-US"/>
            </a:p>
          </p:txBody>
        </p:sp>
      </p:grpSp>
      <p:grpSp>
        <p:nvGrpSpPr>
          <p:cNvPr id="4" name="Group 4"/>
          <p:cNvGrpSpPr/>
          <p:nvPr/>
        </p:nvGrpSpPr>
        <p:grpSpPr>
          <a:xfrm>
            <a:off x="7859548" y="2667793"/>
            <a:ext cx="9399752" cy="5769435"/>
            <a:chOff x="0" y="-104775"/>
            <a:chExt cx="12533003" cy="7692581"/>
          </a:xfrm>
        </p:grpSpPr>
        <p:grpSp>
          <p:nvGrpSpPr>
            <p:cNvPr id="5" name="Group 5"/>
            <p:cNvGrpSpPr/>
            <p:nvPr/>
          </p:nvGrpSpPr>
          <p:grpSpPr>
            <a:xfrm>
              <a:off x="9658" y="0"/>
              <a:ext cx="1092041" cy="1092041"/>
              <a:chOff x="0" y="0"/>
              <a:chExt cx="215712" cy="215712"/>
            </a:xfrm>
          </p:grpSpPr>
          <p:sp>
            <p:nvSpPr>
              <p:cNvPr id="6" name="Freeform 6"/>
              <p:cNvSpPr/>
              <p:nvPr/>
            </p:nvSpPr>
            <p:spPr>
              <a:xfrm>
                <a:off x="0" y="0"/>
                <a:ext cx="215712" cy="215712"/>
              </a:xfrm>
              <a:custGeom>
                <a:avLst/>
                <a:gdLst/>
                <a:ahLst/>
                <a:cxnLst/>
                <a:rect l="l" t="t" r="r" b="b"/>
                <a:pathLst>
                  <a:path w="215712" h="215712">
                    <a:moveTo>
                      <a:pt x="0" y="0"/>
                    </a:moveTo>
                    <a:lnTo>
                      <a:pt x="215712" y="0"/>
                    </a:lnTo>
                    <a:lnTo>
                      <a:pt x="215712" y="215712"/>
                    </a:lnTo>
                    <a:lnTo>
                      <a:pt x="0" y="215712"/>
                    </a:lnTo>
                    <a:close/>
                  </a:path>
                </a:pathLst>
              </a:custGeom>
              <a:solidFill>
                <a:srgbClr val="CBCBEB"/>
              </a:solidFill>
            </p:spPr>
            <p:txBody>
              <a:bodyPr/>
              <a:lstStyle/>
              <a:p>
                <a:endParaRPr lang="en-US"/>
              </a:p>
            </p:txBody>
          </p:sp>
          <p:sp>
            <p:nvSpPr>
              <p:cNvPr id="7" name="TextBox 7"/>
              <p:cNvSpPr txBox="1"/>
              <p:nvPr/>
            </p:nvSpPr>
            <p:spPr>
              <a:xfrm>
                <a:off x="0" y="-57150"/>
                <a:ext cx="215712" cy="272862"/>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230027" y="117531"/>
              <a:ext cx="651303" cy="856978"/>
            </a:xfrm>
            <a:custGeom>
              <a:avLst/>
              <a:gdLst/>
              <a:ahLst/>
              <a:cxnLst/>
              <a:rect l="l" t="t" r="r" b="b"/>
              <a:pathLst>
                <a:path w="651303" h="856978">
                  <a:moveTo>
                    <a:pt x="0" y="0"/>
                  </a:moveTo>
                  <a:lnTo>
                    <a:pt x="651303" y="0"/>
                  </a:lnTo>
                  <a:lnTo>
                    <a:pt x="651303" y="856978"/>
                  </a:lnTo>
                  <a:lnTo>
                    <a:pt x="0" y="856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478468" y="-104775"/>
              <a:ext cx="11035219" cy="1120774"/>
            </a:xfrm>
            <a:prstGeom prst="rect">
              <a:avLst/>
            </a:prstGeom>
          </p:spPr>
          <p:txBody>
            <a:bodyPr lIns="0" tIns="0" rIns="0" bIns="0" rtlCol="0" anchor="t">
              <a:spAutoFit/>
            </a:bodyPr>
            <a:lstStyle/>
            <a:p>
              <a:pPr algn="l">
                <a:lnSpc>
                  <a:spcPts val="3570"/>
                </a:lnSpc>
              </a:pPr>
              <a:r>
                <a:rPr lang="en-US" sz="2100">
                  <a:solidFill>
                    <a:srgbClr val="2D3880"/>
                  </a:solidFill>
                  <a:latin typeface="Glacial Indifference"/>
                  <a:ea typeface="Glacial Indifference"/>
                  <a:cs typeface="Glacial Indifference"/>
                  <a:sym typeface="Glacial Indifference"/>
                </a:rPr>
                <a:t>EduGuard provides a comprehensive solution to one of the biggest challenges in modern education: online cheating.</a:t>
              </a:r>
            </a:p>
          </p:txBody>
        </p:sp>
        <p:grpSp>
          <p:nvGrpSpPr>
            <p:cNvPr id="10" name="Group 10"/>
            <p:cNvGrpSpPr/>
            <p:nvPr/>
          </p:nvGrpSpPr>
          <p:grpSpPr>
            <a:xfrm>
              <a:off x="9658" y="1619443"/>
              <a:ext cx="1092041" cy="1092041"/>
              <a:chOff x="0" y="0"/>
              <a:chExt cx="215712" cy="215712"/>
            </a:xfrm>
          </p:grpSpPr>
          <p:sp>
            <p:nvSpPr>
              <p:cNvPr id="11" name="Freeform 11"/>
              <p:cNvSpPr/>
              <p:nvPr/>
            </p:nvSpPr>
            <p:spPr>
              <a:xfrm>
                <a:off x="0" y="0"/>
                <a:ext cx="215712" cy="215712"/>
              </a:xfrm>
              <a:custGeom>
                <a:avLst/>
                <a:gdLst/>
                <a:ahLst/>
                <a:cxnLst/>
                <a:rect l="l" t="t" r="r" b="b"/>
                <a:pathLst>
                  <a:path w="215712" h="215712">
                    <a:moveTo>
                      <a:pt x="0" y="0"/>
                    </a:moveTo>
                    <a:lnTo>
                      <a:pt x="215712" y="0"/>
                    </a:lnTo>
                    <a:lnTo>
                      <a:pt x="215712" y="215712"/>
                    </a:lnTo>
                    <a:lnTo>
                      <a:pt x="0" y="215712"/>
                    </a:lnTo>
                    <a:close/>
                  </a:path>
                </a:pathLst>
              </a:custGeom>
              <a:solidFill>
                <a:srgbClr val="CBCBEB"/>
              </a:solidFill>
            </p:spPr>
            <p:txBody>
              <a:bodyPr/>
              <a:lstStyle/>
              <a:p>
                <a:endParaRPr lang="en-US"/>
              </a:p>
            </p:txBody>
          </p:sp>
          <p:sp>
            <p:nvSpPr>
              <p:cNvPr id="12" name="TextBox 12"/>
              <p:cNvSpPr txBox="1"/>
              <p:nvPr/>
            </p:nvSpPr>
            <p:spPr>
              <a:xfrm>
                <a:off x="0" y="-47625"/>
                <a:ext cx="215712" cy="263337"/>
              </a:xfrm>
              <a:prstGeom prst="rect">
                <a:avLst/>
              </a:prstGeom>
            </p:spPr>
            <p:txBody>
              <a:bodyPr lIns="50800" tIns="50800" rIns="50800" bIns="50800" rtlCol="0" anchor="ctr"/>
              <a:lstStyle/>
              <a:p>
                <a:pPr algn="ctr">
                  <a:lnSpc>
                    <a:spcPts val="3499"/>
                  </a:lnSpc>
                </a:pPr>
                <a:endParaRPr/>
              </a:p>
            </p:txBody>
          </p:sp>
        </p:grpSp>
        <p:sp>
          <p:nvSpPr>
            <p:cNvPr id="13" name="Freeform 13"/>
            <p:cNvSpPr/>
            <p:nvPr/>
          </p:nvSpPr>
          <p:spPr>
            <a:xfrm>
              <a:off x="148887" y="1843031"/>
              <a:ext cx="858780" cy="644866"/>
            </a:xfrm>
            <a:custGeom>
              <a:avLst/>
              <a:gdLst/>
              <a:ahLst/>
              <a:cxnLst/>
              <a:rect l="l" t="t" r="r" b="b"/>
              <a:pathLst>
                <a:path w="858780" h="644866">
                  <a:moveTo>
                    <a:pt x="0" y="0"/>
                  </a:moveTo>
                  <a:lnTo>
                    <a:pt x="858780" y="0"/>
                  </a:lnTo>
                  <a:lnTo>
                    <a:pt x="858780" y="644865"/>
                  </a:lnTo>
                  <a:lnTo>
                    <a:pt x="0" y="644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TextBox 14"/>
            <p:cNvSpPr txBox="1"/>
            <p:nvPr/>
          </p:nvSpPr>
          <p:spPr>
            <a:xfrm>
              <a:off x="1497784" y="1514668"/>
              <a:ext cx="11035219" cy="1120774"/>
            </a:xfrm>
            <a:prstGeom prst="rect">
              <a:avLst/>
            </a:prstGeom>
          </p:spPr>
          <p:txBody>
            <a:bodyPr lIns="0" tIns="0" rIns="0" bIns="0" rtlCol="0" anchor="t">
              <a:spAutoFit/>
            </a:bodyPr>
            <a:lstStyle/>
            <a:p>
              <a:pPr algn="l">
                <a:lnSpc>
                  <a:spcPts val="3570"/>
                </a:lnSpc>
              </a:pPr>
              <a:r>
                <a:rPr lang="en-US" sz="2100">
                  <a:solidFill>
                    <a:srgbClr val="2D3880"/>
                  </a:solidFill>
                  <a:latin typeface="Glacial Indifference"/>
                  <a:ea typeface="Glacial Indifference"/>
                  <a:cs typeface="Glacial Indifference"/>
                  <a:sym typeface="Glacial Indifference"/>
                </a:rPr>
                <a:t>By integrating AI models (face recognition, gaze, head pose, and object detection), we ensure fair and secure online assessments.</a:t>
              </a:r>
            </a:p>
          </p:txBody>
        </p:sp>
        <p:grpSp>
          <p:nvGrpSpPr>
            <p:cNvPr id="15" name="Group 15"/>
            <p:cNvGrpSpPr/>
            <p:nvPr/>
          </p:nvGrpSpPr>
          <p:grpSpPr>
            <a:xfrm>
              <a:off x="9658" y="3244884"/>
              <a:ext cx="1092041" cy="1092041"/>
              <a:chOff x="0" y="0"/>
              <a:chExt cx="215712" cy="215712"/>
            </a:xfrm>
          </p:grpSpPr>
          <p:sp>
            <p:nvSpPr>
              <p:cNvPr id="16" name="Freeform 16"/>
              <p:cNvSpPr/>
              <p:nvPr/>
            </p:nvSpPr>
            <p:spPr>
              <a:xfrm>
                <a:off x="0" y="0"/>
                <a:ext cx="215712" cy="215712"/>
              </a:xfrm>
              <a:custGeom>
                <a:avLst/>
                <a:gdLst/>
                <a:ahLst/>
                <a:cxnLst/>
                <a:rect l="l" t="t" r="r" b="b"/>
                <a:pathLst>
                  <a:path w="215712" h="215712">
                    <a:moveTo>
                      <a:pt x="0" y="0"/>
                    </a:moveTo>
                    <a:lnTo>
                      <a:pt x="215712" y="0"/>
                    </a:lnTo>
                    <a:lnTo>
                      <a:pt x="215712" y="215712"/>
                    </a:lnTo>
                    <a:lnTo>
                      <a:pt x="0" y="215712"/>
                    </a:lnTo>
                    <a:close/>
                  </a:path>
                </a:pathLst>
              </a:custGeom>
              <a:solidFill>
                <a:srgbClr val="CBCBEB"/>
              </a:solidFill>
            </p:spPr>
            <p:txBody>
              <a:bodyPr/>
              <a:lstStyle/>
              <a:p>
                <a:endParaRPr lang="en-US"/>
              </a:p>
            </p:txBody>
          </p:sp>
          <p:sp>
            <p:nvSpPr>
              <p:cNvPr id="17" name="TextBox 17"/>
              <p:cNvSpPr txBox="1"/>
              <p:nvPr/>
            </p:nvSpPr>
            <p:spPr>
              <a:xfrm>
                <a:off x="0" y="-47625"/>
                <a:ext cx="215712" cy="263337"/>
              </a:xfrm>
              <a:prstGeom prst="rect">
                <a:avLst/>
              </a:prstGeom>
            </p:spPr>
            <p:txBody>
              <a:bodyPr lIns="50800" tIns="50800" rIns="50800" bIns="50800" rtlCol="0" anchor="ctr"/>
              <a:lstStyle/>
              <a:p>
                <a:pPr algn="ctr">
                  <a:lnSpc>
                    <a:spcPts val="3499"/>
                  </a:lnSpc>
                </a:pPr>
                <a:endParaRPr/>
              </a:p>
            </p:txBody>
          </p:sp>
        </p:grpSp>
        <p:sp>
          <p:nvSpPr>
            <p:cNvPr id="18" name="Freeform 18"/>
            <p:cNvSpPr/>
            <p:nvPr/>
          </p:nvSpPr>
          <p:spPr>
            <a:xfrm>
              <a:off x="185383" y="3522329"/>
              <a:ext cx="779642" cy="537150"/>
            </a:xfrm>
            <a:custGeom>
              <a:avLst/>
              <a:gdLst/>
              <a:ahLst/>
              <a:cxnLst/>
              <a:rect l="l" t="t" r="r" b="b"/>
              <a:pathLst>
                <a:path w="779642" h="537150">
                  <a:moveTo>
                    <a:pt x="0" y="0"/>
                  </a:moveTo>
                  <a:lnTo>
                    <a:pt x="779642" y="0"/>
                  </a:lnTo>
                  <a:lnTo>
                    <a:pt x="779642" y="537150"/>
                  </a:lnTo>
                  <a:lnTo>
                    <a:pt x="0" y="5371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TextBox 19"/>
            <p:cNvSpPr txBox="1"/>
            <p:nvPr/>
          </p:nvSpPr>
          <p:spPr>
            <a:xfrm>
              <a:off x="1497784" y="3140109"/>
              <a:ext cx="11035219" cy="1120774"/>
            </a:xfrm>
            <a:prstGeom prst="rect">
              <a:avLst/>
            </a:prstGeom>
          </p:spPr>
          <p:txBody>
            <a:bodyPr lIns="0" tIns="0" rIns="0" bIns="0" rtlCol="0" anchor="t">
              <a:spAutoFit/>
            </a:bodyPr>
            <a:lstStyle/>
            <a:p>
              <a:pPr algn="l">
                <a:lnSpc>
                  <a:spcPts val="3570"/>
                </a:lnSpc>
              </a:pPr>
              <a:r>
                <a:rPr lang="en-US" sz="2100">
                  <a:solidFill>
                    <a:srgbClr val="2D3880"/>
                  </a:solidFill>
                  <a:latin typeface="Glacial Indifference"/>
                  <a:ea typeface="Glacial Indifference"/>
                  <a:cs typeface="Glacial Indifference"/>
                  <a:sym typeface="Glacial Indifference"/>
                </a:rPr>
                <a:t>The system combines learning and proctoring into one unified, user-friendly platform.</a:t>
              </a:r>
            </a:p>
          </p:txBody>
        </p:sp>
        <p:grpSp>
          <p:nvGrpSpPr>
            <p:cNvPr id="20" name="Group 20"/>
            <p:cNvGrpSpPr/>
            <p:nvPr/>
          </p:nvGrpSpPr>
          <p:grpSpPr>
            <a:xfrm>
              <a:off x="9658" y="4870324"/>
              <a:ext cx="1092041" cy="1092041"/>
              <a:chOff x="0" y="0"/>
              <a:chExt cx="215712" cy="215712"/>
            </a:xfrm>
          </p:grpSpPr>
          <p:sp>
            <p:nvSpPr>
              <p:cNvPr id="21" name="Freeform 21"/>
              <p:cNvSpPr/>
              <p:nvPr/>
            </p:nvSpPr>
            <p:spPr>
              <a:xfrm>
                <a:off x="0" y="0"/>
                <a:ext cx="215712" cy="215712"/>
              </a:xfrm>
              <a:custGeom>
                <a:avLst/>
                <a:gdLst/>
                <a:ahLst/>
                <a:cxnLst/>
                <a:rect l="l" t="t" r="r" b="b"/>
                <a:pathLst>
                  <a:path w="215712" h="215712">
                    <a:moveTo>
                      <a:pt x="0" y="0"/>
                    </a:moveTo>
                    <a:lnTo>
                      <a:pt x="215712" y="0"/>
                    </a:lnTo>
                    <a:lnTo>
                      <a:pt x="215712" y="215712"/>
                    </a:lnTo>
                    <a:lnTo>
                      <a:pt x="0" y="215712"/>
                    </a:lnTo>
                    <a:close/>
                  </a:path>
                </a:pathLst>
              </a:custGeom>
              <a:solidFill>
                <a:srgbClr val="CBCBEB"/>
              </a:solidFill>
            </p:spPr>
            <p:txBody>
              <a:bodyPr/>
              <a:lstStyle/>
              <a:p>
                <a:endParaRPr lang="en-US"/>
              </a:p>
            </p:txBody>
          </p:sp>
          <p:sp>
            <p:nvSpPr>
              <p:cNvPr id="22" name="TextBox 22"/>
              <p:cNvSpPr txBox="1"/>
              <p:nvPr/>
            </p:nvSpPr>
            <p:spPr>
              <a:xfrm>
                <a:off x="0" y="-47625"/>
                <a:ext cx="215712" cy="263337"/>
              </a:xfrm>
              <a:prstGeom prst="rect">
                <a:avLst/>
              </a:prstGeom>
            </p:spPr>
            <p:txBody>
              <a:bodyPr lIns="50800" tIns="50800" rIns="50800" bIns="50800" rtlCol="0" anchor="ctr"/>
              <a:lstStyle/>
              <a:p>
                <a:pPr algn="ctr">
                  <a:lnSpc>
                    <a:spcPts val="3499"/>
                  </a:lnSpc>
                </a:pPr>
                <a:endParaRPr/>
              </a:p>
            </p:txBody>
          </p:sp>
        </p:grpSp>
        <p:sp>
          <p:nvSpPr>
            <p:cNvPr id="23" name="Freeform 23"/>
            <p:cNvSpPr/>
            <p:nvPr/>
          </p:nvSpPr>
          <p:spPr>
            <a:xfrm>
              <a:off x="220310" y="5021789"/>
              <a:ext cx="670736" cy="670736"/>
            </a:xfrm>
            <a:custGeom>
              <a:avLst/>
              <a:gdLst/>
              <a:ahLst/>
              <a:cxnLst/>
              <a:rect l="l" t="t" r="r" b="b"/>
              <a:pathLst>
                <a:path w="670736" h="670736">
                  <a:moveTo>
                    <a:pt x="0" y="0"/>
                  </a:moveTo>
                  <a:lnTo>
                    <a:pt x="670737" y="0"/>
                  </a:lnTo>
                  <a:lnTo>
                    <a:pt x="670737" y="670737"/>
                  </a:lnTo>
                  <a:lnTo>
                    <a:pt x="0" y="6707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TextBox 24"/>
            <p:cNvSpPr txBox="1"/>
            <p:nvPr/>
          </p:nvSpPr>
          <p:spPr>
            <a:xfrm>
              <a:off x="1497784" y="4765549"/>
              <a:ext cx="11035219" cy="1120774"/>
            </a:xfrm>
            <a:prstGeom prst="rect">
              <a:avLst/>
            </a:prstGeom>
          </p:spPr>
          <p:txBody>
            <a:bodyPr lIns="0" tIns="0" rIns="0" bIns="0" rtlCol="0" anchor="t">
              <a:spAutoFit/>
            </a:bodyPr>
            <a:lstStyle/>
            <a:p>
              <a:pPr algn="l">
                <a:lnSpc>
                  <a:spcPts val="3570"/>
                </a:lnSpc>
              </a:pPr>
              <a:r>
                <a:rPr lang="en-US" sz="2100">
                  <a:solidFill>
                    <a:srgbClr val="2D3880"/>
                  </a:solidFill>
                  <a:latin typeface="Glacial Indifference"/>
                  <a:ea typeface="Glacial Indifference"/>
                  <a:cs typeface="Glacial Indifference"/>
                  <a:sym typeface="Glacial Indifference"/>
                </a:rPr>
                <a:t>Our architecture is scalable, real-time, and designed with future expansion in mind.</a:t>
              </a:r>
            </a:p>
          </p:txBody>
        </p:sp>
        <p:grpSp>
          <p:nvGrpSpPr>
            <p:cNvPr id="25" name="Group 25"/>
            <p:cNvGrpSpPr/>
            <p:nvPr/>
          </p:nvGrpSpPr>
          <p:grpSpPr>
            <a:xfrm>
              <a:off x="0" y="6495765"/>
              <a:ext cx="1092041" cy="1092041"/>
              <a:chOff x="0" y="0"/>
              <a:chExt cx="215712" cy="215712"/>
            </a:xfrm>
          </p:grpSpPr>
          <p:sp>
            <p:nvSpPr>
              <p:cNvPr id="26" name="Freeform 26"/>
              <p:cNvSpPr/>
              <p:nvPr/>
            </p:nvSpPr>
            <p:spPr>
              <a:xfrm>
                <a:off x="0" y="0"/>
                <a:ext cx="215712" cy="215712"/>
              </a:xfrm>
              <a:custGeom>
                <a:avLst/>
                <a:gdLst/>
                <a:ahLst/>
                <a:cxnLst/>
                <a:rect l="l" t="t" r="r" b="b"/>
                <a:pathLst>
                  <a:path w="215712" h="215712">
                    <a:moveTo>
                      <a:pt x="0" y="0"/>
                    </a:moveTo>
                    <a:lnTo>
                      <a:pt x="215712" y="0"/>
                    </a:lnTo>
                    <a:lnTo>
                      <a:pt x="215712" y="215712"/>
                    </a:lnTo>
                    <a:lnTo>
                      <a:pt x="0" y="215712"/>
                    </a:lnTo>
                    <a:close/>
                  </a:path>
                </a:pathLst>
              </a:custGeom>
              <a:solidFill>
                <a:srgbClr val="CBCBEB"/>
              </a:solidFill>
            </p:spPr>
            <p:txBody>
              <a:bodyPr/>
              <a:lstStyle/>
              <a:p>
                <a:endParaRPr lang="en-US"/>
              </a:p>
            </p:txBody>
          </p:sp>
          <p:sp>
            <p:nvSpPr>
              <p:cNvPr id="27" name="TextBox 27"/>
              <p:cNvSpPr txBox="1"/>
              <p:nvPr/>
            </p:nvSpPr>
            <p:spPr>
              <a:xfrm>
                <a:off x="0" y="-47625"/>
                <a:ext cx="215712" cy="263337"/>
              </a:xfrm>
              <a:prstGeom prst="rect">
                <a:avLst/>
              </a:prstGeom>
            </p:spPr>
            <p:txBody>
              <a:bodyPr lIns="50800" tIns="50800" rIns="50800" bIns="50800" rtlCol="0" anchor="ctr"/>
              <a:lstStyle/>
              <a:p>
                <a:pPr algn="ctr">
                  <a:lnSpc>
                    <a:spcPts val="3499"/>
                  </a:lnSpc>
                </a:pPr>
                <a:endParaRPr/>
              </a:p>
            </p:txBody>
          </p:sp>
        </p:grpSp>
        <p:sp>
          <p:nvSpPr>
            <p:cNvPr id="28" name="TextBox 28"/>
            <p:cNvSpPr txBox="1"/>
            <p:nvPr/>
          </p:nvSpPr>
          <p:spPr>
            <a:xfrm>
              <a:off x="1478468" y="6666635"/>
              <a:ext cx="11035219" cy="551433"/>
            </a:xfrm>
            <a:prstGeom prst="rect">
              <a:avLst/>
            </a:prstGeom>
          </p:spPr>
          <p:txBody>
            <a:bodyPr lIns="0" tIns="0" rIns="0" bIns="0" rtlCol="0" anchor="t">
              <a:spAutoFit/>
            </a:bodyPr>
            <a:lstStyle/>
            <a:p>
              <a:pPr algn="l">
                <a:lnSpc>
                  <a:spcPts val="3570"/>
                </a:lnSpc>
              </a:pPr>
              <a:r>
                <a:rPr lang="en-US" sz="2100" dirty="0">
                  <a:solidFill>
                    <a:srgbClr val="2D3880"/>
                  </a:solidFill>
                  <a:latin typeface="Glacial Indifference"/>
                  <a:ea typeface="Glacial Indifference"/>
                  <a:cs typeface="Glacial Indifference"/>
                  <a:sym typeface="Glacial Indifference"/>
                </a:rPr>
                <a:t>EduGuard sets a new standard for smart e-learning in universities.</a:t>
              </a:r>
            </a:p>
          </p:txBody>
        </p:sp>
        <p:sp>
          <p:nvSpPr>
            <p:cNvPr id="29" name="Freeform 29"/>
            <p:cNvSpPr/>
            <p:nvPr/>
          </p:nvSpPr>
          <p:spPr>
            <a:xfrm>
              <a:off x="152162" y="6666635"/>
              <a:ext cx="787717" cy="750301"/>
            </a:xfrm>
            <a:custGeom>
              <a:avLst/>
              <a:gdLst/>
              <a:ahLst/>
              <a:cxnLst/>
              <a:rect l="l" t="t" r="r" b="b"/>
              <a:pathLst>
                <a:path w="787717" h="750301">
                  <a:moveTo>
                    <a:pt x="0" y="0"/>
                  </a:moveTo>
                  <a:lnTo>
                    <a:pt x="787717" y="0"/>
                  </a:lnTo>
                  <a:lnTo>
                    <a:pt x="787717" y="750301"/>
                  </a:lnTo>
                  <a:lnTo>
                    <a:pt x="0" y="7503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30" name="TextBox 30"/>
          <p:cNvSpPr txBox="1"/>
          <p:nvPr/>
        </p:nvSpPr>
        <p:spPr>
          <a:xfrm>
            <a:off x="7814563" y="1500188"/>
            <a:ext cx="9444737" cy="942975"/>
          </a:xfrm>
          <a:prstGeom prst="rect">
            <a:avLst/>
          </a:prstGeom>
        </p:spPr>
        <p:txBody>
          <a:bodyPr lIns="0" tIns="0" rIns="0" bIns="0" rtlCol="0" anchor="t">
            <a:spAutoFit/>
          </a:bodyPr>
          <a:lstStyle/>
          <a:p>
            <a:pPr marL="0" lvl="0" indent="0" algn="l">
              <a:lnSpc>
                <a:spcPts val="7440"/>
              </a:lnSpc>
            </a:pPr>
            <a:r>
              <a:rPr lang="en-US" sz="6200" b="1" i="1">
                <a:solidFill>
                  <a:srgbClr val="2D3880"/>
                </a:solidFill>
                <a:latin typeface="Cormorant Garamond Bold Italics"/>
                <a:ea typeface="Cormorant Garamond Bold Italics"/>
                <a:cs typeface="Cormorant Garamond Bold Italics"/>
                <a:sym typeface="Cormorant Garamond Bold Italics"/>
              </a:rPr>
              <a:t>Conclusion</a:t>
            </a:r>
          </a:p>
        </p:txBody>
      </p:sp>
      <p:sp>
        <p:nvSpPr>
          <p:cNvPr id="31" name="TextBox 31"/>
          <p:cNvSpPr txBox="1"/>
          <p:nvPr/>
        </p:nvSpPr>
        <p:spPr>
          <a:xfrm>
            <a:off x="17259300" y="9210675"/>
            <a:ext cx="225539" cy="34106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Glacial Indifference"/>
                <a:ea typeface="Glacial Indifference"/>
                <a:cs typeface="Glacial Indifference"/>
                <a:sym typeface="Glacial Indifference"/>
              </a:rPr>
              <a:t>45</a:t>
            </a: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AE8F3"/>
        </a:solidFill>
        <a:effectLst/>
      </p:bgPr>
    </p:bg>
    <p:spTree>
      <p:nvGrpSpPr>
        <p:cNvPr id="1" name=""/>
        <p:cNvGrpSpPr/>
        <p:nvPr/>
      </p:nvGrpSpPr>
      <p:grpSpPr>
        <a:xfrm>
          <a:off x="0" y="0"/>
          <a:ext cx="0" cy="0"/>
          <a:chOff x="0" y="0"/>
          <a:chExt cx="0" cy="0"/>
        </a:xfrm>
      </p:grpSpPr>
      <p:sp>
        <p:nvSpPr>
          <p:cNvPr id="2" name="Freeform 2"/>
          <p:cNvSpPr/>
          <p:nvPr/>
        </p:nvSpPr>
        <p:spPr>
          <a:xfrm>
            <a:off x="6249767" y="2857304"/>
            <a:ext cx="5788467" cy="4261759"/>
          </a:xfrm>
          <a:custGeom>
            <a:avLst/>
            <a:gdLst/>
            <a:ahLst/>
            <a:cxnLst/>
            <a:rect l="l" t="t" r="r" b="b"/>
            <a:pathLst>
              <a:path w="5788467" h="4261759">
                <a:moveTo>
                  <a:pt x="0" y="0"/>
                </a:moveTo>
                <a:lnTo>
                  <a:pt x="5788466" y="0"/>
                </a:lnTo>
                <a:lnTo>
                  <a:pt x="5788466" y="4261758"/>
                </a:lnTo>
                <a:lnTo>
                  <a:pt x="0" y="4261758"/>
                </a:lnTo>
                <a:lnTo>
                  <a:pt x="0" y="0"/>
                </a:lnTo>
                <a:close/>
              </a:path>
            </a:pathLst>
          </a:custGeom>
          <a:blipFill>
            <a:blip r:embed="rId2"/>
            <a:stretch>
              <a:fillRect/>
            </a:stretch>
          </a:blipFill>
          <a:ln w="19050" cap="sq">
            <a:solidFill>
              <a:srgbClr val="2D3880"/>
            </a:solidFill>
            <a:prstDash val="solid"/>
            <a:miter/>
          </a:ln>
        </p:spPr>
        <p:txBody>
          <a:bodyPr/>
          <a:lstStyle/>
          <a:p>
            <a:endParaRPr lang="en-US"/>
          </a:p>
        </p:txBody>
      </p:sp>
      <p:sp>
        <p:nvSpPr>
          <p:cNvPr id="3" name="TextBox 3"/>
          <p:cNvSpPr txBox="1"/>
          <p:nvPr/>
        </p:nvSpPr>
        <p:spPr>
          <a:xfrm>
            <a:off x="1028700" y="828675"/>
            <a:ext cx="4057650" cy="1717466"/>
          </a:xfrm>
          <a:prstGeom prst="rect">
            <a:avLst/>
          </a:prstGeom>
        </p:spPr>
        <p:txBody>
          <a:bodyPr lIns="0" tIns="0" rIns="0" bIns="0" rtlCol="0" anchor="t">
            <a:spAutoFit/>
          </a:bodyPr>
          <a:lstStyle/>
          <a:p>
            <a:pPr marL="0" lvl="0" indent="0" algn="l">
              <a:lnSpc>
                <a:spcPts val="14011"/>
              </a:lnSpc>
            </a:pPr>
            <a:r>
              <a:rPr lang="en-US" sz="10008" b="1" i="1">
                <a:solidFill>
                  <a:srgbClr val="2D3880"/>
                </a:solidFill>
                <a:latin typeface="Cormorant Garamond Bold Italics"/>
                <a:ea typeface="Cormorant Garamond Bold Italics"/>
                <a:cs typeface="Cormorant Garamond Bold Italics"/>
                <a:sym typeface="Cormorant Garamond Bold Italics"/>
              </a:rPr>
              <a:t>Thanks</a:t>
            </a:r>
          </a:p>
        </p:txBody>
      </p:sp>
      <p:sp>
        <p:nvSpPr>
          <p:cNvPr id="4" name="TextBox 4"/>
          <p:cNvSpPr txBox="1"/>
          <p:nvPr/>
        </p:nvSpPr>
        <p:spPr>
          <a:xfrm>
            <a:off x="6797269" y="7646565"/>
            <a:ext cx="4693461" cy="1035680"/>
          </a:xfrm>
          <a:prstGeom prst="rect">
            <a:avLst/>
          </a:prstGeom>
        </p:spPr>
        <p:txBody>
          <a:bodyPr lIns="0" tIns="0" rIns="0" bIns="0" rtlCol="0" anchor="t">
            <a:spAutoFit/>
          </a:bodyPr>
          <a:lstStyle/>
          <a:p>
            <a:pPr algn="l">
              <a:lnSpc>
                <a:spcPts val="8540"/>
              </a:lnSpc>
              <a:spcBef>
                <a:spcPct val="0"/>
              </a:spcBef>
            </a:pPr>
            <a:r>
              <a:rPr lang="en-US" sz="6100">
                <a:solidFill>
                  <a:srgbClr val="2D3880"/>
                </a:solidFill>
                <a:latin typeface="Cormorant Garamond"/>
                <a:ea typeface="Cormorant Garamond"/>
                <a:cs typeface="Cormorant Garamond"/>
                <a:sym typeface="Cormorant Garamond"/>
              </a:rPr>
              <a:t>Any questions?</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881751" cy="10287000"/>
            <a:chOff x="0" y="0"/>
            <a:chExt cx="924185" cy="1206216"/>
          </a:xfrm>
        </p:grpSpPr>
        <p:sp>
          <p:nvSpPr>
            <p:cNvPr id="3" name="Freeform 3"/>
            <p:cNvSpPr/>
            <p:nvPr/>
          </p:nvSpPr>
          <p:spPr>
            <a:xfrm>
              <a:off x="0" y="0"/>
              <a:ext cx="924185" cy="1206216"/>
            </a:xfrm>
            <a:custGeom>
              <a:avLst/>
              <a:gdLst/>
              <a:ahLst/>
              <a:cxnLst/>
              <a:rect l="l" t="t" r="r" b="b"/>
              <a:pathLst>
                <a:path w="924185" h="1206216">
                  <a:moveTo>
                    <a:pt x="0" y="0"/>
                  </a:moveTo>
                  <a:lnTo>
                    <a:pt x="924185" y="0"/>
                  </a:lnTo>
                  <a:lnTo>
                    <a:pt x="924185" y="1206216"/>
                  </a:lnTo>
                  <a:lnTo>
                    <a:pt x="0" y="1206216"/>
                  </a:lnTo>
                  <a:close/>
                </a:path>
              </a:pathLst>
            </a:custGeom>
            <a:blipFill>
              <a:blip r:embed="rId2"/>
              <a:stretch>
                <a:fillRect l="-66014" r="-66014"/>
              </a:stretch>
            </a:blipFill>
          </p:spPr>
          <p:txBody>
            <a:bodyPr/>
            <a:lstStyle/>
            <a:p>
              <a:endParaRPr lang="en-US"/>
            </a:p>
          </p:txBody>
        </p:sp>
      </p:grpSp>
      <p:sp>
        <p:nvSpPr>
          <p:cNvPr id="4" name="TextBox 4"/>
          <p:cNvSpPr txBox="1"/>
          <p:nvPr/>
        </p:nvSpPr>
        <p:spPr>
          <a:xfrm>
            <a:off x="8224651" y="1538170"/>
            <a:ext cx="8693378" cy="942975"/>
          </a:xfrm>
          <a:prstGeom prst="rect">
            <a:avLst/>
          </a:prstGeom>
        </p:spPr>
        <p:txBody>
          <a:bodyPr lIns="0" tIns="0" rIns="0" bIns="0" rtlCol="0" anchor="t">
            <a:spAutoFit/>
          </a:bodyPr>
          <a:lstStyle/>
          <a:p>
            <a:pPr marL="0" lvl="0" indent="0" algn="l">
              <a:lnSpc>
                <a:spcPts val="7559"/>
              </a:lnSpc>
            </a:pPr>
            <a:r>
              <a:rPr lang="en-US" sz="6300" b="1" i="1">
                <a:solidFill>
                  <a:srgbClr val="2D3880"/>
                </a:solidFill>
                <a:latin typeface="Cormorant Garamond Bold Italics"/>
                <a:ea typeface="Cormorant Garamond Bold Italics"/>
                <a:cs typeface="Cormorant Garamond Bold Italics"/>
                <a:sym typeface="Cormorant Garamond Bold Italics"/>
              </a:rPr>
              <a:t>Why EduGuard Matters</a:t>
            </a:r>
          </a:p>
        </p:txBody>
      </p:sp>
      <p:sp>
        <p:nvSpPr>
          <p:cNvPr id="5" name="TextBox 5"/>
          <p:cNvSpPr txBox="1"/>
          <p:nvPr/>
        </p:nvSpPr>
        <p:spPr>
          <a:xfrm>
            <a:off x="8224651" y="2492458"/>
            <a:ext cx="8693378" cy="6509941"/>
          </a:xfrm>
          <a:prstGeom prst="rect">
            <a:avLst/>
          </a:prstGeom>
        </p:spPr>
        <p:txBody>
          <a:bodyPr lIns="0" tIns="0" rIns="0" bIns="0" rtlCol="0" anchor="t">
            <a:spAutoFit/>
          </a:bodyPr>
          <a:lstStyle/>
          <a:p>
            <a:pPr marL="470931" lvl="1" indent="-235466" algn="l">
              <a:lnSpc>
                <a:spcPts val="3708"/>
              </a:lnSpc>
              <a:buFont typeface="Arial"/>
              <a:buChar char="•"/>
            </a:pPr>
            <a:r>
              <a:rPr lang="en-US" sz="2181" b="1">
                <a:solidFill>
                  <a:srgbClr val="2D3880"/>
                </a:solidFill>
                <a:latin typeface="Glacial Indifference Bold"/>
                <a:ea typeface="Glacial Indifference Bold"/>
                <a:cs typeface="Glacial Indifference Bold"/>
                <a:sym typeface="Glacial Indifference Bold"/>
              </a:rPr>
              <a:t>Academic Integrity: </a:t>
            </a:r>
            <a:r>
              <a:rPr lang="en-US" sz="2181">
                <a:solidFill>
                  <a:srgbClr val="2D3880"/>
                </a:solidFill>
                <a:latin typeface="Glacial Indifference"/>
                <a:ea typeface="Glacial Indifference"/>
                <a:cs typeface="Glacial Indifference"/>
                <a:sym typeface="Glacial Indifference"/>
              </a:rPr>
              <a:t>AI-driven monitoring (facial recognition, object detection, facial detection, head pose, and eye tracking) prevents cheating, ensuring fair assessments.</a:t>
            </a:r>
          </a:p>
          <a:p>
            <a:pPr marL="470931" lvl="1" indent="-235466" algn="l">
              <a:lnSpc>
                <a:spcPts val="3708"/>
              </a:lnSpc>
              <a:buFont typeface="Arial"/>
              <a:buChar char="•"/>
            </a:pPr>
            <a:r>
              <a:rPr lang="en-US" sz="2181" b="1">
                <a:solidFill>
                  <a:srgbClr val="2D3880"/>
                </a:solidFill>
                <a:latin typeface="Glacial Indifference Bold"/>
                <a:ea typeface="Glacial Indifference Bold"/>
                <a:cs typeface="Glacial Indifference Bold"/>
                <a:sym typeface="Glacial Indifference Bold"/>
              </a:rPr>
              <a:t>Unified Platform: </a:t>
            </a:r>
            <a:r>
              <a:rPr lang="en-US" sz="2181">
                <a:solidFill>
                  <a:srgbClr val="2D3880"/>
                </a:solidFill>
                <a:latin typeface="Glacial Indifference"/>
                <a:ea typeface="Glacial Indifference"/>
                <a:cs typeface="Glacial Indifference"/>
                <a:sym typeface="Glacial Indifference"/>
              </a:rPr>
              <a:t>Combines learning and proctoring, simplifying user experience and boosting productivity.</a:t>
            </a:r>
          </a:p>
          <a:p>
            <a:pPr marL="470931" lvl="1" indent="-235466" algn="l">
              <a:lnSpc>
                <a:spcPts val="3708"/>
              </a:lnSpc>
              <a:buFont typeface="Arial"/>
              <a:buChar char="•"/>
            </a:pPr>
            <a:r>
              <a:rPr lang="en-US" sz="2181" b="1">
                <a:solidFill>
                  <a:srgbClr val="2D3880"/>
                </a:solidFill>
                <a:latin typeface="Glacial Indifference Bold"/>
                <a:ea typeface="Glacial Indifference Bold"/>
                <a:cs typeface="Glacial Indifference Bold"/>
                <a:sym typeface="Glacial Indifference Bold"/>
              </a:rPr>
              <a:t>Accessibility &amp; Flexibility: </a:t>
            </a:r>
            <a:r>
              <a:rPr lang="en-US" sz="2181">
                <a:solidFill>
                  <a:srgbClr val="2D3880"/>
                </a:solidFill>
                <a:latin typeface="Glacial Indifference"/>
                <a:ea typeface="Glacial Indifference"/>
                <a:cs typeface="Glacial Indifference"/>
                <a:sym typeface="Glacial Indifference"/>
              </a:rPr>
              <a:t>Supports inclusive education, enabling learning from anywhere.</a:t>
            </a:r>
          </a:p>
          <a:p>
            <a:pPr marL="470931" lvl="1" indent="-235466" algn="l">
              <a:lnSpc>
                <a:spcPts val="3708"/>
              </a:lnSpc>
              <a:buFont typeface="Arial"/>
              <a:buChar char="•"/>
            </a:pPr>
            <a:r>
              <a:rPr lang="en-US" sz="2181" b="1">
                <a:solidFill>
                  <a:srgbClr val="2D3880"/>
                </a:solidFill>
                <a:latin typeface="Glacial Indifference Bold"/>
                <a:ea typeface="Glacial Indifference Bold"/>
                <a:cs typeface="Glacial Indifference Bold"/>
                <a:sym typeface="Glacial Indifference Bold"/>
              </a:rPr>
              <a:t>Enhanced Engagement: </a:t>
            </a:r>
            <a:r>
              <a:rPr lang="en-US" sz="2181">
                <a:solidFill>
                  <a:srgbClr val="2D3880"/>
                </a:solidFill>
                <a:latin typeface="Glacial Indifference"/>
                <a:ea typeface="Glacial Indifference"/>
                <a:cs typeface="Glacial Indifference"/>
                <a:sym typeface="Glacial Indifference"/>
              </a:rPr>
              <a:t>User-friendly interface improves student involvement and instructor efficiency.</a:t>
            </a:r>
          </a:p>
          <a:p>
            <a:pPr marL="470931" lvl="1" indent="-235466" algn="l">
              <a:lnSpc>
                <a:spcPts val="3708"/>
              </a:lnSpc>
              <a:buFont typeface="Arial"/>
              <a:buChar char="•"/>
            </a:pPr>
            <a:r>
              <a:rPr lang="en-US" sz="2181" b="1">
                <a:solidFill>
                  <a:srgbClr val="2D3880"/>
                </a:solidFill>
                <a:latin typeface="Glacial Indifference Bold"/>
                <a:ea typeface="Glacial Indifference Bold"/>
                <a:cs typeface="Glacial Indifference Bold"/>
                <a:sym typeface="Glacial Indifference Bold"/>
              </a:rPr>
              <a:t>Modern Education: </a:t>
            </a:r>
            <a:r>
              <a:rPr lang="en-US" sz="2181">
                <a:solidFill>
                  <a:srgbClr val="2D3880"/>
                </a:solidFill>
                <a:latin typeface="Glacial Indifference"/>
                <a:ea typeface="Glacial Indifference"/>
                <a:cs typeface="Glacial Indifference"/>
                <a:sym typeface="Glacial Indifference"/>
              </a:rPr>
              <a:t>Leverages AI and web technologies to set a model for future e-learning systems.</a:t>
            </a:r>
          </a:p>
          <a:p>
            <a:pPr marL="470931" lvl="1" indent="-235466" algn="l">
              <a:lnSpc>
                <a:spcPts val="3708"/>
              </a:lnSpc>
              <a:buFont typeface="Arial"/>
              <a:buChar char="•"/>
            </a:pPr>
            <a:r>
              <a:rPr lang="en-US" sz="2181" b="1">
                <a:solidFill>
                  <a:srgbClr val="2D3880"/>
                </a:solidFill>
                <a:latin typeface="Glacial Indifference Bold"/>
                <a:ea typeface="Glacial Indifference Bold"/>
                <a:cs typeface="Glacial Indifference Bold"/>
                <a:sym typeface="Glacial Indifference Bold"/>
              </a:rPr>
              <a:t>Focus on university educators and students: </a:t>
            </a:r>
            <a:r>
              <a:rPr lang="en-US" sz="2181">
                <a:solidFill>
                  <a:srgbClr val="2D3880"/>
                </a:solidFill>
                <a:latin typeface="Glacial Indifference"/>
                <a:ea typeface="Glacial Indifference"/>
                <a:cs typeface="Glacial Indifference"/>
                <a:sym typeface="Glacial Indifference"/>
              </a:rPr>
              <a:t>EduGuard is designed specifically to meet the needs of higher education professionals and learners.</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Glacial Indifference"/>
                <a:ea typeface="Glacial Indifference"/>
                <a:cs typeface="Glacial Indifference"/>
                <a:sym typeface="Glacial Indifference"/>
              </a:rPr>
              <a:t>5</a:t>
            </a:r>
          </a:p>
        </p:txBody>
      </p:sp>
      <p:sp>
        <p:nvSpPr>
          <p:cNvPr id="7" name="Freeform 7"/>
          <p:cNvSpPr/>
          <p:nvPr/>
        </p:nvSpPr>
        <p:spPr>
          <a:xfrm rot="5400000">
            <a:off x="16230600" y="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064725" y="89535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Objectives of EduGuard</a:t>
            </a:r>
          </a:p>
        </p:txBody>
      </p:sp>
      <p:sp>
        <p:nvSpPr>
          <p:cNvPr id="5" name="TextBox 5"/>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Canva Sans"/>
                <a:ea typeface="Canva Sans"/>
                <a:cs typeface="Canva Sans"/>
                <a:sym typeface="Canva Sans"/>
              </a:rPr>
              <a:t>6</a:t>
            </a:r>
          </a:p>
        </p:txBody>
      </p:sp>
      <p:sp>
        <p:nvSpPr>
          <p:cNvPr id="6" name="TextBox 6"/>
          <p:cNvSpPr txBox="1"/>
          <p:nvPr/>
        </p:nvSpPr>
        <p:spPr>
          <a:xfrm>
            <a:off x="1028700" y="3211966"/>
            <a:ext cx="4651111" cy="2287273"/>
          </a:xfrm>
          <a:prstGeom prst="rect">
            <a:avLst/>
          </a:prstGeom>
        </p:spPr>
        <p:txBody>
          <a:bodyPr lIns="0" tIns="0" rIns="0" bIns="0" rtlCol="0" anchor="t">
            <a:spAutoFit/>
          </a:bodyPr>
          <a:lstStyle/>
          <a:p>
            <a:pPr algn="l">
              <a:lnSpc>
                <a:spcPts val="11199"/>
              </a:lnSpc>
            </a:pPr>
            <a:r>
              <a:rPr lang="en-US" sz="7999" b="1">
                <a:solidFill>
                  <a:srgbClr val="2D3880"/>
                </a:solidFill>
                <a:latin typeface="Glacial Indifference Bold"/>
                <a:ea typeface="Glacial Indifference Bold"/>
                <a:cs typeface="Glacial Indifference Bold"/>
                <a:sym typeface="Glacial Indifference Bold"/>
              </a:rPr>
              <a:t>01</a:t>
            </a:r>
          </a:p>
          <a:p>
            <a:pPr algn="l">
              <a:lnSpc>
                <a:spcPts val="3359"/>
              </a:lnSpc>
              <a:spcBef>
                <a:spcPct val="0"/>
              </a:spcBef>
            </a:pPr>
            <a:r>
              <a:rPr lang="en-US" sz="2400">
                <a:solidFill>
                  <a:srgbClr val="2D3880"/>
                </a:solidFill>
                <a:latin typeface="Glacial Indifference"/>
                <a:ea typeface="Glacial Indifference"/>
                <a:cs typeface="Glacial Indifference"/>
                <a:sym typeface="Glacial Indifference"/>
              </a:rPr>
              <a:t>Enhance interactivity with dynamic course content and quizzes.</a:t>
            </a:r>
          </a:p>
        </p:txBody>
      </p:sp>
      <p:sp>
        <p:nvSpPr>
          <p:cNvPr id="7" name="TextBox 7"/>
          <p:cNvSpPr txBox="1"/>
          <p:nvPr/>
        </p:nvSpPr>
        <p:spPr>
          <a:xfrm>
            <a:off x="6586617" y="3211966"/>
            <a:ext cx="4651111" cy="3125473"/>
          </a:xfrm>
          <a:prstGeom prst="rect">
            <a:avLst/>
          </a:prstGeom>
        </p:spPr>
        <p:txBody>
          <a:bodyPr lIns="0" tIns="0" rIns="0" bIns="0" rtlCol="0" anchor="t">
            <a:spAutoFit/>
          </a:bodyPr>
          <a:lstStyle/>
          <a:p>
            <a:pPr algn="l">
              <a:lnSpc>
                <a:spcPts val="11199"/>
              </a:lnSpc>
            </a:pPr>
            <a:r>
              <a:rPr lang="en-US" sz="7999" b="1">
                <a:solidFill>
                  <a:srgbClr val="2D3880"/>
                </a:solidFill>
                <a:latin typeface="Glacial Indifference Bold"/>
                <a:ea typeface="Glacial Indifference Bold"/>
                <a:cs typeface="Glacial Indifference Bold"/>
                <a:sym typeface="Glacial Indifference Bold"/>
              </a:rPr>
              <a:t>02</a:t>
            </a:r>
          </a:p>
          <a:p>
            <a:pPr algn="l">
              <a:lnSpc>
                <a:spcPts val="3359"/>
              </a:lnSpc>
              <a:spcBef>
                <a:spcPct val="0"/>
              </a:spcBef>
            </a:pPr>
            <a:r>
              <a:rPr lang="en-US" sz="2400">
                <a:solidFill>
                  <a:srgbClr val="2D3880"/>
                </a:solidFill>
                <a:latin typeface="Glacial Indifference"/>
                <a:ea typeface="Glacial Indifference"/>
                <a:cs typeface="Glacial Indifference"/>
                <a:sym typeface="Glacial Indifference"/>
              </a:rPr>
              <a:t>Ensure integrity using AI for face detection, object detection, gaze tracking (Eye movements), and head pose.</a:t>
            </a:r>
          </a:p>
        </p:txBody>
      </p:sp>
      <p:sp>
        <p:nvSpPr>
          <p:cNvPr id="8" name="TextBox 8"/>
          <p:cNvSpPr txBox="1"/>
          <p:nvPr/>
        </p:nvSpPr>
        <p:spPr>
          <a:xfrm>
            <a:off x="12608189" y="3211966"/>
            <a:ext cx="4651111" cy="2706373"/>
          </a:xfrm>
          <a:prstGeom prst="rect">
            <a:avLst/>
          </a:prstGeom>
        </p:spPr>
        <p:txBody>
          <a:bodyPr lIns="0" tIns="0" rIns="0" bIns="0" rtlCol="0" anchor="t">
            <a:spAutoFit/>
          </a:bodyPr>
          <a:lstStyle/>
          <a:p>
            <a:pPr algn="l">
              <a:lnSpc>
                <a:spcPts val="11199"/>
              </a:lnSpc>
            </a:pPr>
            <a:r>
              <a:rPr lang="en-US" sz="7999" b="1">
                <a:solidFill>
                  <a:srgbClr val="2D3880"/>
                </a:solidFill>
                <a:latin typeface="Glacial Indifference Bold"/>
                <a:ea typeface="Glacial Indifference Bold"/>
                <a:cs typeface="Glacial Indifference Bold"/>
                <a:sym typeface="Glacial Indifference Bold"/>
              </a:rPr>
              <a:t>03</a:t>
            </a:r>
          </a:p>
          <a:p>
            <a:pPr algn="l">
              <a:lnSpc>
                <a:spcPts val="3359"/>
              </a:lnSpc>
              <a:spcBef>
                <a:spcPct val="0"/>
              </a:spcBef>
            </a:pPr>
            <a:r>
              <a:rPr lang="en-US" sz="2400">
                <a:solidFill>
                  <a:srgbClr val="2D3880"/>
                </a:solidFill>
                <a:latin typeface="Glacial Indifference"/>
                <a:ea typeface="Glacial Indifference"/>
                <a:cs typeface="Glacial Indifference"/>
                <a:sym typeface="Glacial Indifference"/>
              </a:rPr>
              <a:t>Provide real-time monitoring and automated alerts for suspicious activity.</a:t>
            </a:r>
          </a:p>
        </p:txBody>
      </p:sp>
      <p:sp>
        <p:nvSpPr>
          <p:cNvPr id="9" name="TextBox 9"/>
          <p:cNvSpPr txBox="1"/>
          <p:nvPr/>
        </p:nvSpPr>
        <p:spPr>
          <a:xfrm>
            <a:off x="1028700" y="6585088"/>
            <a:ext cx="4651111" cy="2706373"/>
          </a:xfrm>
          <a:prstGeom prst="rect">
            <a:avLst/>
          </a:prstGeom>
        </p:spPr>
        <p:txBody>
          <a:bodyPr lIns="0" tIns="0" rIns="0" bIns="0" rtlCol="0" anchor="t">
            <a:spAutoFit/>
          </a:bodyPr>
          <a:lstStyle/>
          <a:p>
            <a:pPr algn="l">
              <a:lnSpc>
                <a:spcPts val="11199"/>
              </a:lnSpc>
            </a:pPr>
            <a:r>
              <a:rPr lang="en-US" sz="7999" b="1">
                <a:solidFill>
                  <a:srgbClr val="2D3880"/>
                </a:solidFill>
                <a:latin typeface="Glacial Indifference Bold"/>
                <a:ea typeface="Glacial Indifference Bold"/>
                <a:cs typeface="Glacial Indifference Bold"/>
                <a:sym typeface="Glacial Indifference Bold"/>
              </a:rPr>
              <a:t>04</a:t>
            </a:r>
          </a:p>
          <a:p>
            <a:pPr algn="l">
              <a:lnSpc>
                <a:spcPts val="3359"/>
              </a:lnSpc>
              <a:spcBef>
                <a:spcPct val="0"/>
              </a:spcBef>
            </a:pPr>
            <a:r>
              <a:rPr lang="en-US" sz="2400">
                <a:solidFill>
                  <a:srgbClr val="2D3880"/>
                </a:solidFill>
                <a:latin typeface="Glacial Indifference"/>
                <a:ea typeface="Glacial Indifference"/>
                <a:cs typeface="Glacial Indifference"/>
                <a:sym typeface="Glacial Indifference"/>
              </a:rPr>
              <a:t>Implement secure, role-based access for students, instructors, and admins.</a:t>
            </a:r>
          </a:p>
        </p:txBody>
      </p:sp>
      <p:sp>
        <p:nvSpPr>
          <p:cNvPr id="10" name="TextBox 10"/>
          <p:cNvSpPr txBox="1"/>
          <p:nvPr/>
        </p:nvSpPr>
        <p:spPr>
          <a:xfrm>
            <a:off x="6586617" y="6585088"/>
            <a:ext cx="4651111" cy="2287273"/>
          </a:xfrm>
          <a:prstGeom prst="rect">
            <a:avLst/>
          </a:prstGeom>
        </p:spPr>
        <p:txBody>
          <a:bodyPr lIns="0" tIns="0" rIns="0" bIns="0" rtlCol="0" anchor="t">
            <a:spAutoFit/>
          </a:bodyPr>
          <a:lstStyle/>
          <a:p>
            <a:pPr algn="l">
              <a:lnSpc>
                <a:spcPts val="11199"/>
              </a:lnSpc>
            </a:pPr>
            <a:r>
              <a:rPr lang="en-US" sz="7999" b="1">
                <a:solidFill>
                  <a:srgbClr val="2D3880"/>
                </a:solidFill>
                <a:latin typeface="Glacial Indifference Bold"/>
                <a:ea typeface="Glacial Indifference Bold"/>
                <a:cs typeface="Glacial Indifference Bold"/>
                <a:sym typeface="Glacial Indifference Bold"/>
              </a:rPr>
              <a:t>05</a:t>
            </a:r>
          </a:p>
          <a:p>
            <a:pPr algn="l">
              <a:lnSpc>
                <a:spcPts val="3359"/>
              </a:lnSpc>
              <a:spcBef>
                <a:spcPct val="0"/>
              </a:spcBef>
            </a:pPr>
            <a:r>
              <a:rPr lang="en-US" sz="2400">
                <a:solidFill>
                  <a:srgbClr val="2D3880"/>
                </a:solidFill>
                <a:latin typeface="Glacial Indifference"/>
                <a:ea typeface="Glacial Indifference"/>
                <a:cs typeface="Glacial Indifference"/>
                <a:sym typeface="Glacial Indifference"/>
              </a:rPr>
              <a:t>Centralized course management for seamless navigation.</a:t>
            </a:r>
          </a:p>
        </p:txBody>
      </p:sp>
      <p:sp>
        <p:nvSpPr>
          <p:cNvPr id="11" name="TextBox 11"/>
          <p:cNvSpPr txBox="1"/>
          <p:nvPr/>
        </p:nvSpPr>
        <p:spPr>
          <a:xfrm>
            <a:off x="12608189" y="6585088"/>
            <a:ext cx="4651111" cy="2287273"/>
          </a:xfrm>
          <a:prstGeom prst="rect">
            <a:avLst/>
          </a:prstGeom>
        </p:spPr>
        <p:txBody>
          <a:bodyPr lIns="0" tIns="0" rIns="0" bIns="0" rtlCol="0" anchor="t">
            <a:spAutoFit/>
          </a:bodyPr>
          <a:lstStyle/>
          <a:p>
            <a:pPr algn="l">
              <a:lnSpc>
                <a:spcPts val="11199"/>
              </a:lnSpc>
            </a:pPr>
            <a:r>
              <a:rPr lang="en-US" sz="7999" b="1">
                <a:solidFill>
                  <a:srgbClr val="2D3880"/>
                </a:solidFill>
                <a:latin typeface="Glacial Indifference Bold"/>
                <a:ea typeface="Glacial Indifference Bold"/>
                <a:cs typeface="Glacial Indifference Bold"/>
                <a:sym typeface="Glacial Indifference Bold"/>
              </a:rPr>
              <a:t>06</a:t>
            </a:r>
          </a:p>
          <a:p>
            <a:pPr algn="l">
              <a:lnSpc>
                <a:spcPts val="3359"/>
              </a:lnSpc>
              <a:spcBef>
                <a:spcPct val="0"/>
              </a:spcBef>
            </a:pPr>
            <a:r>
              <a:rPr lang="en-US" sz="2400">
                <a:solidFill>
                  <a:srgbClr val="2D3880"/>
                </a:solidFill>
                <a:latin typeface="Glacial Indifference"/>
                <a:ea typeface="Glacial Indifference"/>
                <a:cs typeface="Glacial Indifference"/>
                <a:sym typeface="Glacial Indifference"/>
              </a:rPr>
              <a:t>Improve learning outcomes with reliable assessments.</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4" name="Table 4"/>
          <p:cNvGraphicFramePr>
            <a:graphicFrameLocks noGrp="1"/>
          </p:cNvGraphicFramePr>
          <p:nvPr/>
        </p:nvGraphicFramePr>
        <p:xfrm>
          <a:off x="1028700" y="2914650"/>
          <a:ext cx="16230601" cy="4219576"/>
        </p:xfrm>
        <a:graphic>
          <a:graphicData uri="http://schemas.openxmlformats.org/drawingml/2006/table">
            <a:tbl>
              <a:tblPr/>
              <a:tblGrid>
                <a:gridCol w="4538741">
                  <a:extLst>
                    <a:ext uri="{9D8B030D-6E8A-4147-A177-3AD203B41FA5}">
                      <a16:colId xmlns:a16="http://schemas.microsoft.com/office/drawing/2014/main" val="20000"/>
                    </a:ext>
                  </a:extLst>
                </a:gridCol>
                <a:gridCol w="6948226">
                  <a:extLst>
                    <a:ext uri="{9D8B030D-6E8A-4147-A177-3AD203B41FA5}">
                      <a16:colId xmlns:a16="http://schemas.microsoft.com/office/drawing/2014/main" val="20001"/>
                    </a:ext>
                  </a:extLst>
                </a:gridCol>
                <a:gridCol w="4743634">
                  <a:extLst>
                    <a:ext uri="{9D8B030D-6E8A-4147-A177-3AD203B41FA5}">
                      <a16:colId xmlns:a16="http://schemas.microsoft.com/office/drawing/2014/main" val="20002"/>
                    </a:ext>
                  </a:extLst>
                </a:gridCol>
              </a:tblGrid>
              <a:tr h="1143803">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ProctorU</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Live &amp; AI proctoring, facial recognition, gaze tracking</a:t>
                      </a:r>
                      <a:endParaRPr lang="en-US" sz="1100"/>
                    </a:p>
                    <a:p>
                      <a:pPr algn="ctr">
                        <a:lnSpc>
                          <a:spcPts val="2800"/>
                        </a:lnSpc>
                      </a:pP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$17.50-$51.25/test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0"/>
                  </a:ext>
                </a:extLst>
              </a:tr>
              <a:tr h="1143803">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Honorlock</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AI voice detection, BrowserGuard, LMS integration</a:t>
                      </a:r>
                      <a:endParaRPr lang="en-US" sz="1100"/>
                    </a:p>
                    <a:p>
                      <a:pPr algn="ctr">
                        <a:lnSpc>
                          <a:spcPts val="2800"/>
                        </a:lnSpc>
                      </a:pP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$5-$15.50/test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extLst>
                  <a:ext uri="{0D108BD9-81ED-4DB2-BD59-A6C34878D82A}">
                    <a16:rowId xmlns:a16="http://schemas.microsoft.com/office/drawing/2014/main" val="10001"/>
                  </a:ext>
                </a:extLst>
              </a:tr>
              <a:tr h="1143803">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Examity</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Live &amp; automated proctoring, AI flagging, LMS dashboards</a:t>
                      </a:r>
                      <a:endParaRPr lang="en-US" sz="1100"/>
                    </a:p>
                    <a:p>
                      <a:pPr algn="ctr">
                        <a:lnSpc>
                          <a:spcPts val="2800"/>
                        </a:lnSpc>
                      </a:pP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$10-$25/test</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tcPr>
                </a:tc>
                <a:extLst>
                  <a:ext uri="{0D108BD9-81ED-4DB2-BD59-A6C34878D82A}">
                    <a16:rowId xmlns:a16="http://schemas.microsoft.com/office/drawing/2014/main" val="10002"/>
                  </a:ext>
                </a:extLst>
              </a:tr>
              <a:tr h="788167">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Moodle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Open-source LMS, no AI or proctoring</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tc>
                  <a:txBody>
                    <a:bodyPr/>
                    <a:lstStyle/>
                    <a:p>
                      <a:pPr algn="ctr">
                        <a:lnSpc>
                          <a:spcPts val="2800"/>
                        </a:lnSpc>
                        <a:defRPr/>
                      </a:pPr>
                      <a:r>
                        <a:rPr lang="en-US" sz="2000">
                          <a:solidFill>
                            <a:srgbClr val="000000"/>
                          </a:solidFill>
                          <a:latin typeface="Glacial Indifference"/>
                          <a:ea typeface="Glacial Indifference"/>
                          <a:cs typeface="Glacial Indifference"/>
                          <a:sym typeface="Glacial Indifference"/>
                        </a:rPr>
                        <a:t>Free</a:t>
                      </a:r>
                      <a:endParaRPr lang="en-US" sz="1100"/>
                    </a:p>
                  </a:txBody>
                  <a:tcPr marL="190500" marR="190500" marT="190500" marB="190500" anchor="ctr">
                    <a:lnL w="38100" cap="flat" cmpd="sng" algn="ctr">
                      <a:solidFill>
                        <a:srgbClr val="F1F1F1"/>
                      </a:solidFill>
                      <a:prstDash val="solid"/>
                      <a:round/>
                      <a:headEnd type="none" w="med" len="med"/>
                      <a:tailEnd type="none" w="med" len="med"/>
                    </a:lnL>
                    <a:lnR w="38100" cap="flat" cmpd="sng" algn="ctr">
                      <a:solidFill>
                        <a:srgbClr val="F1F1F1"/>
                      </a:solidFill>
                      <a:prstDash val="solid"/>
                      <a:round/>
                      <a:headEnd type="none" w="med" len="med"/>
                      <a:tailEnd type="none" w="med" len="med"/>
                    </a:lnR>
                    <a:lnT w="38100" cap="flat" cmpd="sng" algn="ctr">
                      <a:solidFill>
                        <a:srgbClr val="F1F1F1"/>
                      </a:solidFill>
                      <a:prstDash val="solid"/>
                      <a:round/>
                      <a:headEnd type="none" w="med" len="med"/>
                      <a:tailEnd type="none" w="med" len="med"/>
                    </a:lnT>
                    <a:lnB w="38100" cap="flat" cmpd="sng" algn="ctr">
                      <a:solidFill>
                        <a:srgbClr val="F1F1F1"/>
                      </a:solidFill>
                      <a:prstDash val="solid"/>
                      <a:round/>
                      <a:headEnd type="none" w="med" len="med"/>
                      <a:tailEnd type="none" w="med" len="med"/>
                    </a:lnB>
                    <a:solidFill>
                      <a:srgbClr val="EAE8F3"/>
                    </a:solidFill>
                  </a:tcPr>
                </a:tc>
                <a:extLst>
                  <a:ext uri="{0D108BD9-81ED-4DB2-BD59-A6C34878D82A}">
                    <a16:rowId xmlns:a16="http://schemas.microsoft.com/office/drawing/2014/main" val="10003"/>
                  </a:ext>
                </a:extLst>
              </a:tr>
            </a:tbl>
          </a:graphicData>
        </a:graphic>
      </p:graphicFrame>
      <p:sp>
        <p:nvSpPr>
          <p:cNvPr id="5" name="TextBox 5"/>
          <p:cNvSpPr txBox="1"/>
          <p:nvPr/>
        </p:nvSpPr>
        <p:spPr>
          <a:xfrm>
            <a:off x="4064725" y="89535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Competitors Overview</a:t>
            </a:r>
          </a:p>
        </p:txBody>
      </p:sp>
      <p:sp>
        <p:nvSpPr>
          <p:cNvPr id="6" name="TextBox 6"/>
          <p:cNvSpPr txBox="1"/>
          <p:nvPr/>
        </p:nvSpPr>
        <p:spPr>
          <a:xfrm>
            <a:off x="17259300" y="9220200"/>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2D3880"/>
                </a:solidFill>
                <a:latin typeface="Canva Sans"/>
                <a:ea typeface="Canva Sans"/>
                <a:cs typeface="Canva Sans"/>
                <a:sym typeface="Canva Sans"/>
              </a:rPr>
              <a:t>7</a:t>
            </a:r>
          </a:p>
        </p:txBody>
      </p:sp>
      <p:sp>
        <p:nvSpPr>
          <p:cNvPr id="7" name="TextBox 7"/>
          <p:cNvSpPr txBox="1"/>
          <p:nvPr/>
        </p:nvSpPr>
        <p:spPr>
          <a:xfrm>
            <a:off x="1028700" y="7819062"/>
            <a:ext cx="16230600" cy="1253490"/>
          </a:xfrm>
          <a:prstGeom prst="rect">
            <a:avLst/>
          </a:prstGeom>
        </p:spPr>
        <p:txBody>
          <a:bodyPr lIns="0" tIns="0" rIns="0" bIns="0" rtlCol="0" anchor="t">
            <a:spAutoFit/>
          </a:bodyPr>
          <a:lstStyle/>
          <a:p>
            <a:pPr algn="l">
              <a:lnSpc>
                <a:spcPts val="3359"/>
              </a:lnSpc>
              <a:spcBef>
                <a:spcPct val="0"/>
              </a:spcBef>
            </a:pPr>
            <a:r>
              <a:rPr lang="en-US" sz="2400">
                <a:solidFill>
                  <a:srgbClr val="2D3880"/>
                </a:solidFill>
                <a:latin typeface="Glacial Indifference"/>
                <a:ea typeface="Glacial Indifference"/>
                <a:cs typeface="Glacial Indifference"/>
                <a:sym typeface="Glacial Indifference"/>
              </a:rPr>
              <a:t>Competitors offer various proctoring solutions, ranging from live to AI-driven. Moodle remains a free, open-source LMS without integrated proctoring features</a:t>
            </a:r>
          </a:p>
          <a:p>
            <a:pPr algn="l">
              <a:lnSpc>
                <a:spcPts val="3359"/>
              </a:lnSpc>
              <a:spcBef>
                <a:spcPct val="0"/>
              </a:spcBef>
            </a:pPr>
            <a:endParaRPr lang="en-US" sz="2400">
              <a:solidFill>
                <a:srgbClr val="2D3880"/>
              </a:solidFill>
              <a:latin typeface="Glacial Indifference"/>
              <a:ea typeface="Glacial Indifference"/>
              <a:cs typeface="Glacial Indifference"/>
              <a:sym typeface="Glacial Indifference"/>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90670" y="0"/>
            <a:ext cx="7297330" cy="10287000"/>
            <a:chOff x="0" y="0"/>
            <a:chExt cx="855658" cy="1206216"/>
          </a:xfrm>
        </p:grpSpPr>
        <p:sp>
          <p:nvSpPr>
            <p:cNvPr id="3" name="Freeform 3"/>
            <p:cNvSpPr/>
            <p:nvPr/>
          </p:nvSpPr>
          <p:spPr>
            <a:xfrm>
              <a:off x="0" y="0"/>
              <a:ext cx="855658" cy="1206216"/>
            </a:xfrm>
            <a:custGeom>
              <a:avLst/>
              <a:gdLst/>
              <a:ahLst/>
              <a:cxnLst/>
              <a:rect l="l" t="t" r="r" b="b"/>
              <a:pathLst>
                <a:path w="855658" h="1206216">
                  <a:moveTo>
                    <a:pt x="0" y="0"/>
                  </a:moveTo>
                  <a:lnTo>
                    <a:pt x="855658" y="0"/>
                  </a:lnTo>
                  <a:lnTo>
                    <a:pt x="855658" y="1206216"/>
                  </a:lnTo>
                  <a:lnTo>
                    <a:pt x="0" y="1206216"/>
                  </a:lnTo>
                  <a:close/>
                </a:path>
              </a:pathLst>
            </a:custGeom>
            <a:blipFill>
              <a:blip r:embed="rId2"/>
              <a:stretch>
                <a:fillRect l="-4721" r="-4721"/>
              </a:stretch>
            </a:blipFill>
          </p:spPr>
          <p:txBody>
            <a:bodyPr/>
            <a:lstStyle/>
            <a:p>
              <a:endParaRPr lang="en-US"/>
            </a:p>
          </p:txBody>
        </p:sp>
      </p:grpSp>
      <p:sp>
        <p:nvSpPr>
          <p:cNvPr id="4" name="Freeform 4"/>
          <p:cNvSpPr/>
          <p:nvPr/>
        </p:nvSpPr>
        <p:spPr>
          <a:xfrm>
            <a:off x="0" y="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407079" y="2901096"/>
            <a:ext cx="7771930" cy="1501697"/>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Limited Real-time</a:t>
            </a:r>
          </a:p>
          <a:p>
            <a:pPr algn="l">
              <a:lnSpc>
                <a:spcPts val="2878"/>
              </a:lnSpc>
            </a:pPr>
            <a:r>
              <a:rPr lang="en-US" sz="2056">
                <a:solidFill>
                  <a:srgbClr val="2D3880"/>
                </a:solidFill>
                <a:latin typeface="Glacial Indifference"/>
                <a:ea typeface="Glacial Indifference"/>
                <a:cs typeface="Glacial Indifference"/>
                <a:sym typeface="Glacial Indifference"/>
              </a:rPr>
              <a:t>Some platforms lack effective live surveillance, allowing cheating to go undetected during exams.</a:t>
            </a:r>
          </a:p>
        </p:txBody>
      </p:sp>
      <p:grpSp>
        <p:nvGrpSpPr>
          <p:cNvPr id="6" name="Group 6"/>
          <p:cNvGrpSpPr/>
          <p:nvPr/>
        </p:nvGrpSpPr>
        <p:grpSpPr>
          <a:xfrm rot="5400000">
            <a:off x="762476" y="3346186"/>
            <a:ext cx="1675448" cy="1143000"/>
            <a:chOff x="0" y="0"/>
            <a:chExt cx="908914" cy="620066"/>
          </a:xfrm>
        </p:grpSpPr>
        <p:sp>
          <p:nvSpPr>
            <p:cNvPr id="7" name="Freeform 7"/>
            <p:cNvSpPr/>
            <p:nvPr/>
          </p:nvSpPr>
          <p:spPr>
            <a:xfrm>
              <a:off x="0" y="0"/>
              <a:ext cx="908914" cy="620066"/>
            </a:xfrm>
            <a:custGeom>
              <a:avLst/>
              <a:gdLst/>
              <a:ahLst/>
              <a:cxnLst/>
              <a:rect l="l" t="t" r="r" b="b"/>
              <a:pathLst>
                <a:path w="908914" h="620066">
                  <a:moveTo>
                    <a:pt x="0" y="0"/>
                  </a:moveTo>
                  <a:lnTo>
                    <a:pt x="705714" y="0"/>
                  </a:lnTo>
                  <a:lnTo>
                    <a:pt x="908914" y="310033"/>
                  </a:lnTo>
                  <a:lnTo>
                    <a:pt x="705714" y="620066"/>
                  </a:lnTo>
                  <a:lnTo>
                    <a:pt x="0" y="620066"/>
                  </a:lnTo>
                  <a:lnTo>
                    <a:pt x="203200" y="310033"/>
                  </a:lnTo>
                  <a:lnTo>
                    <a:pt x="0" y="0"/>
                  </a:lnTo>
                  <a:close/>
                </a:path>
              </a:pathLst>
            </a:custGeom>
            <a:solidFill>
              <a:srgbClr val="EAE8F3"/>
            </a:solidFill>
          </p:spPr>
          <p:txBody>
            <a:bodyPr/>
            <a:lstStyle/>
            <a:p>
              <a:endParaRPr lang="en-US"/>
            </a:p>
          </p:txBody>
        </p:sp>
        <p:sp>
          <p:nvSpPr>
            <p:cNvPr id="8" name="TextBox 8"/>
            <p:cNvSpPr txBox="1"/>
            <p:nvPr/>
          </p:nvSpPr>
          <p:spPr>
            <a:xfrm>
              <a:off x="177800" y="-57150"/>
              <a:ext cx="654914" cy="677216"/>
            </a:xfrm>
            <a:prstGeom prst="rect">
              <a:avLst/>
            </a:prstGeom>
          </p:spPr>
          <p:txBody>
            <a:bodyPr lIns="43522" tIns="43522" rIns="43522" bIns="43522" rtlCol="0" anchor="ctr"/>
            <a:lstStyle/>
            <a:p>
              <a:pPr algn="ctr">
                <a:lnSpc>
                  <a:spcPts val="3359"/>
                </a:lnSpc>
              </a:pPr>
              <a:endParaRPr/>
            </a:p>
          </p:txBody>
        </p:sp>
      </p:grpSp>
      <p:sp>
        <p:nvSpPr>
          <p:cNvPr id="9" name="Freeform 9"/>
          <p:cNvSpPr/>
          <p:nvPr/>
        </p:nvSpPr>
        <p:spPr>
          <a:xfrm>
            <a:off x="1306307" y="3756719"/>
            <a:ext cx="602899" cy="447241"/>
          </a:xfrm>
          <a:custGeom>
            <a:avLst/>
            <a:gdLst/>
            <a:ahLst/>
            <a:cxnLst/>
            <a:rect l="l" t="t" r="r" b="b"/>
            <a:pathLst>
              <a:path w="602899" h="447241">
                <a:moveTo>
                  <a:pt x="0" y="0"/>
                </a:moveTo>
                <a:lnTo>
                  <a:pt x="602898" y="0"/>
                </a:lnTo>
                <a:lnTo>
                  <a:pt x="602898" y="447242"/>
                </a:lnTo>
                <a:lnTo>
                  <a:pt x="0" y="4472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2455797" y="4545860"/>
            <a:ext cx="7723212" cy="1501697"/>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Human Over-reliance</a:t>
            </a:r>
          </a:p>
          <a:p>
            <a:pPr algn="l">
              <a:lnSpc>
                <a:spcPts val="2878"/>
              </a:lnSpc>
            </a:pPr>
            <a:r>
              <a:rPr lang="en-US" sz="2056">
                <a:solidFill>
                  <a:srgbClr val="2D3880"/>
                </a:solidFill>
                <a:latin typeface="Glacial Indifference"/>
                <a:ea typeface="Glacial Indifference"/>
                <a:cs typeface="Glacial Indifference"/>
                <a:sym typeface="Glacial Indifference"/>
              </a:rPr>
              <a:t>Excessive dependence on human proctors or manual review increases cost and decreases scalability.</a:t>
            </a:r>
          </a:p>
        </p:txBody>
      </p:sp>
      <p:grpSp>
        <p:nvGrpSpPr>
          <p:cNvPr id="11" name="Group 11"/>
          <p:cNvGrpSpPr/>
          <p:nvPr/>
        </p:nvGrpSpPr>
        <p:grpSpPr>
          <a:xfrm rot="5400000">
            <a:off x="782675" y="4903178"/>
            <a:ext cx="1675448" cy="1183398"/>
            <a:chOff x="0" y="0"/>
            <a:chExt cx="908914" cy="641982"/>
          </a:xfrm>
        </p:grpSpPr>
        <p:sp>
          <p:nvSpPr>
            <p:cNvPr id="12" name="Freeform 12"/>
            <p:cNvSpPr/>
            <p:nvPr/>
          </p:nvSpPr>
          <p:spPr>
            <a:xfrm>
              <a:off x="0" y="0"/>
              <a:ext cx="908914" cy="641982"/>
            </a:xfrm>
            <a:custGeom>
              <a:avLst/>
              <a:gdLst/>
              <a:ahLst/>
              <a:cxnLst/>
              <a:rect l="l" t="t" r="r" b="b"/>
              <a:pathLst>
                <a:path w="908914" h="641982">
                  <a:moveTo>
                    <a:pt x="0" y="0"/>
                  </a:moveTo>
                  <a:lnTo>
                    <a:pt x="705714" y="0"/>
                  </a:lnTo>
                  <a:lnTo>
                    <a:pt x="908914" y="320991"/>
                  </a:lnTo>
                  <a:lnTo>
                    <a:pt x="705714" y="641982"/>
                  </a:lnTo>
                  <a:lnTo>
                    <a:pt x="0" y="641982"/>
                  </a:lnTo>
                  <a:lnTo>
                    <a:pt x="203200" y="320991"/>
                  </a:lnTo>
                  <a:lnTo>
                    <a:pt x="0" y="0"/>
                  </a:lnTo>
                  <a:close/>
                </a:path>
              </a:pathLst>
            </a:custGeom>
            <a:solidFill>
              <a:srgbClr val="EAE8F3"/>
            </a:solidFill>
          </p:spPr>
          <p:txBody>
            <a:bodyPr/>
            <a:lstStyle/>
            <a:p>
              <a:endParaRPr lang="en-US"/>
            </a:p>
          </p:txBody>
        </p:sp>
        <p:sp>
          <p:nvSpPr>
            <p:cNvPr id="13" name="TextBox 13"/>
            <p:cNvSpPr txBox="1"/>
            <p:nvPr/>
          </p:nvSpPr>
          <p:spPr>
            <a:xfrm>
              <a:off x="177800" y="-57150"/>
              <a:ext cx="654914" cy="699132"/>
            </a:xfrm>
            <a:prstGeom prst="rect">
              <a:avLst/>
            </a:prstGeom>
          </p:spPr>
          <p:txBody>
            <a:bodyPr lIns="43522" tIns="43522" rIns="43522" bIns="43522" rtlCol="0" anchor="ctr"/>
            <a:lstStyle/>
            <a:p>
              <a:pPr algn="ctr">
                <a:lnSpc>
                  <a:spcPts val="3359"/>
                </a:lnSpc>
              </a:pPr>
              <a:endParaRPr/>
            </a:p>
          </p:txBody>
        </p:sp>
      </p:grpSp>
      <p:sp>
        <p:nvSpPr>
          <p:cNvPr id="14" name="Freeform 14"/>
          <p:cNvSpPr/>
          <p:nvPr/>
        </p:nvSpPr>
        <p:spPr>
          <a:xfrm>
            <a:off x="1315748" y="5142836"/>
            <a:ext cx="594454" cy="704083"/>
          </a:xfrm>
          <a:custGeom>
            <a:avLst/>
            <a:gdLst/>
            <a:ahLst/>
            <a:cxnLst/>
            <a:rect l="l" t="t" r="r" b="b"/>
            <a:pathLst>
              <a:path w="594454" h="704083">
                <a:moveTo>
                  <a:pt x="0" y="0"/>
                </a:moveTo>
                <a:lnTo>
                  <a:pt x="594453" y="0"/>
                </a:lnTo>
                <a:lnTo>
                  <a:pt x="594453" y="704082"/>
                </a:lnTo>
                <a:lnTo>
                  <a:pt x="0" y="7040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rot="5400000">
            <a:off x="782675" y="6509424"/>
            <a:ext cx="1675448" cy="1183398"/>
            <a:chOff x="0" y="0"/>
            <a:chExt cx="908914" cy="641982"/>
          </a:xfrm>
        </p:grpSpPr>
        <p:sp>
          <p:nvSpPr>
            <p:cNvPr id="16" name="Freeform 16"/>
            <p:cNvSpPr/>
            <p:nvPr/>
          </p:nvSpPr>
          <p:spPr>
            <a:xfrm>
              <a:off x="0" y="0"/>
              <a:ext cx="908914" cy="641982"/>
            </a:xfrm>
            <a:custGeom>
              <a:avLst/>
              <a:gdLst/>
              <a:ahLst/>
              <a:cxnLst/>
              <a:rect l="l" t="t" r="r" b="b"/>
              <a:pathLst>
                <a:path w="908914" h="641982">
                  <a:moveTo>
                    <a:pt x="0" y="0"/>
                  </a:moveTo>
                  <a:lnTo>
                    <a:pt x="705714" y="0"/>
                  </a:lnTo>
                  <a:lnTo>
                    <a:pt x="908914" y="320991"/>
                  </a:lnTo>
                  <a:lnTo>
                    <a:pt x="705714" y="641982"/>
                  </a:lnTo>
                  <a:lnTo>
                    <a:pt x="0" y="641982"/>
                  </a:lnTo>
                  <a:lnTo>
                    <a:pt x="203200" y="320991"/>
                  </a:lnTo>
                  <a:lnTo>
                    <a:pt x="0" y="0"/>
                  </a:lnTo>
                  <a:close/>
                </a:path>
              </a:pathLst>
            </a:custGeom>
            <a:solidFill>
              <a:srgbClr val="EAE8F3"/>
            </a:solidFill>
          </p:spPr>
          <p:txBody>
            <a:bodyPr/>
            <a:lstStyle/>
            <a:p>
              <a:endParaRPr lang="en-US"/>
            </a:p>
          </p:txBody>
        </p:sp>
        <p:sp>
          <p:nvSpPr>
            <p:cNvPr id="17" name="TextBox 17"/>
            <p:cNvSpPr txBox="1"/>
            <p:nvPr/>
          </p:nvSpPr>
          <p:spPr>
            <a:xfrm>
              <a:off x="177800" y="-57150"/>
              <a:ext cx="654914" cy="699132"/>
            </a:xfrm>
            <a:prstGeom prst="rect">
              <a:avLst/>
            </a:prstGeom>
          </p:spPr>
          <p:txBody>
            <a:bodyPr lIns="43522" tIns="43522" rIns="43522" bIns="43522" rtlCol="0" anchor="ctr"/>
            <a:lstStyle/>
            <a:p>
              <a:pPr algn="ctr">
                <a:lnSpc>
                  <a:spcPts val="3359"/>
                </a:lnSpc>
              </a:pPr>
              <a:endParaRPr/>
            </a:p>
          </p:txBody>
        </p:sp>
      </p:grpSp>
      <p:sp>
        <p:nvSpPr>
          <p:cNvPr id="18" name="Freeform 18"/>
          <p:cNvSpPr/>
          <p:nvPr/>
        </p:nvSpPr>
        <p:spPr>
          <a:xfrm>
            <a:off x="1357901" y="6872511"/>
            <a:ext cx="524997" cy="457224"/>
          </a:xfrm>
          <a:custGeom>
            <a:avLst/>
            <a:gdLst/>
            <a:ahLst/>
            <a:cxnLst/>
            <a:rect l="l" t="t" r="r" b="b"/>
            <a:pathLst>
              <a:path w="524997" h="457224">
                <a:moveTo>
                  <a:pt x="0" y="0"/>
                </a:moveTo>
                <a:lnTo>
                  <a:pt x="524996" y="0"/>
                </a:lnTo>
                <a:lnTo>
                  <a:pt x="524996" y="457224"/>
                </a:lnTo>
                <a:lnTo>
                  <a:pt x="0" y="4572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TextBox 19"/>
          <p:cNvSpPr txBox="1"/>
          <p:nvPr/>
        </p:nvSpPr>
        <p:spPr>
          <a:xfrm>
            <a:off x="2455797" y="6123051"/>
            <a:ext cx="7723212" cy="1501697"/>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Inconsistent Flagging</a:t>
            </a:r>
          </a:p>
          <a:p>
            <a:pPr algn="l">
              <a:lnSpc>
                <a:spcPts val="2878"/>
              </a:lnSpc>
            </a:pPr>
            <a:r>
              <a:rPr lang="en-US" sz="2056">
                <a:solidFill>
                  <a:srgbClr val="2D3880"/>
                </a:solidFill>
                <a:latin typeface="Glacial Indifference"/>
                <a:ea typeface="Glacial Indifference"/>
                <a:cs typeface="Glacial Indifference"/>
                <a:sym typeface="Glacial Indifference"/>
              </a:rPr>
              <a:t>Detection tools often suffer from false positives or negatives, leading to unreliable outcomes.</a:t>
            </a:r>
          </a:p>
        </p:txBody>
      </p:sp>
      <p:sp>
        <p:nvSpPr>
          <p:cNvPr id="20" name="TextBox 20"/>
          <p:cNvSpPr txBox="1"/>
          <p:nvPr/>
        </p:nvSpPr>
        <p:spPr>
          <a:xfrm>
            <a:off x="2455797" y="7729297"/>
            <a:ext cx="7723212" cy="1501697"/>
          </a:xfrm>
          <a:prstGeom prst="rect">
            <a:avLst/>
          </a:prstGeom>
        </p:spPr>
        <p:txBody>
          <a:bodyPr lIns="0" tIns="0" rIns="0" bIns="0" rtlCol="0" anchor="t">
            <a:spAutoFit/>
          </a:bodyPr>
          <a:lstStyle/>
          <a:p>
            <a:pPr algn="l">
              <a:lnSpc>
                <a:spcPts val="5790"/>
              </a:lnSpc>
            </a:pPr>
            <a:r>
              <a:rPr lang="en-US" sz="3000">
                <a:solidFill>
                  <a:srgbClr val="2D3880"/>
                </a:solidFill>
                <a:latin typeface="Glacial Indifference"/>
                <a:ea typeface="Glacial Indifference"/>
                <a:cs typeface="Glacial Indifference"/>
                <a:sym typeface="Glacial Indifference"/>
              </a:rPr>
              <a:t>Not All-in-One Education Platform</a:t>
            </a:r>
          </a:p>
          <a:p>
            <a:pPr algn="l">
              <a:lnSpc>
                <a:spcPts val="2878"/>
              </a:lnSpc>
            </a:pPr>
            <a:r>
              <a:rPr lang="en-US" sz="2056">
                <a:solidFill>
                  <a:srgbClr val="2D3880"/>
                </a:solidFill>
                <a:latin typeface="Glacial Indifference"/>
                <a:ea typeface="Glacial Indifference"/>
                <a:cs typeface="Glacial Indifference"/>
                <a:sym typeface="Glacial Indifference"/>
              </a:rPr>
              <a:t>Many systems do not combine LMS, AI proctoring, and instructor control, causing fragmented user experiences.</a:t>
            </a:r>
          </a:p>
        </p:txBody>
      </p:sp>
      <p:grpSp>
        <p:nvGrpSpPr>
          <p:cNvPr id="21" name="Group 21"/>
          <p:cNvGrpSpPr/>
          <p:nvPr/>
        </p:nvGrpSpPr>
        <p:grpSpPr>
          <a:xfrm rot="5400000">
            <a:off x="782675" y="8115339"/>
            <a:ext cx="1675448" cy="1183398"/>
            <a:chOff x="0" y="0"/>
            <a:chExt cx="908914" cy="641982"/>
          </a:xfrm>
        </p:grpSpPr>
        <p:sp>
          <p:nvSpPr>
            <p:cNvPr id="22" name="Freeform 22"/>
            <p:cNvSpPr/>
            <p:nvPr/>
          </p:nvSpPr>
          <p:spPr>
            <a:xfrm>
              <a:off x="0" y="0"/>
              <a:ext cx="908914" cy="641982"/>
            </a:xfrm>
            <a:custGeom>
              <a:avLst/>
              <a:gdLst/>
              <a:ahLst/>
              <a:cxnLst/>
              <a:rect l="l" t="t" r="r" b="b"/>
              <a:pathLst>
                <a:path w="908914" h="641982">
                  <a:moveTo>
                    <a:pt x="0" y="0"/>
                  </a:moveTo>
                  <a:lnTo>
                    <a:pt x="705714" y="0"/>
                  </a:lnTo>
                  <a:lnTo>
                    <a:pt x="908914" y="320991"/>
                  </a:lnTo>
                  <a:lnTo>
                    <a:pt x="705714" y="641982"/>
                  </a:lnTo>
                  <a:lnTo>
                    <a:pt x="0" y="641982"/>
                  </a:lnTo>
                  <a:lnTo>
                    <a:pt x="203200" y="320991"/>
                  </a:lnTo>
                  <a:lnTo>
                    <a:pt x="0" y="0"/>
                  </a:lnTo>
                  <a:close/>
                </a:path>
              </a:pathLst>
            </a:custGeom>
            <a:solidFill>
              <a:srgbClr val="EAE8F3"/>
            </a:solidFill>
          </p:spPr>
          <p:txBody>
            <a:bodyPr/>
            <a:lstStyle/>
            <a:p>
              <a:endParaRPr lang="en-US"/>
            </a:p>
          </p:txBody>
        </p:sp>
        <p:sp>
          <p:nvSpPr>
            <p:cNvPr id="23" name="TextBox 23"/>
            <p:cNvSpPr txBox="1"/>
            <p:nvPr/>
          </p:nvSpPr>
          <p:spPr>
            <a:xfrm>
              <a:off x="177800" y="-57150"/>
              <a:ext cx="654914" cy="699132"/>
            </a:xfrm>
            <a:prstGeom prst="rect">
              <a:avLst/>
            </a:prstGeom>
          </p:spPr>
          <p:txBody>
            <a:bodyPr lIns="43522" tIns="43522" rIns="43522" bIns="43522" rtlCol="0" anchor="ctr"/>
            <a:lstStyle/>
            <a:p>
              <a:pPr algn="ctr">
                <a:lnSpc>
                  <a:spcPts val="3359"/>
                </a:lnSpc>
              </a:pPr>
              <a:endParaRPr/>
            </a:p>
          </p:txBody>
        </p:sp>
      </p:grpSp>
      <p:sp>
        <p:nvSpPr>
          <p:cNvPr id="24" name="Freeform 24"/>
          <p:cNvSpPr/>
          <p:nvPr/>
        </p:nvSpPr>
        <p:spPr>
          <a:xfrm>
            <a:off x="1390032" y="8481772"/>
            <a:ext cx="460733" cy="505795"/>
          </a:xfrm>
          <a:custGeom>
            <a:avLst/>
            <a:gdLst/>
            <a:ahLst/>
            <a:cxnLst/>
            <a:rect l="l" t="t" r="r" b="b"/>
            <a:pathLst>
              <a:path w="460733" h="505795">
                <a:moveTo>
                  <a:pt x="0" y="0"/>
                </a:moveTo>
                <a:lnTo>
                  <a:pt x="460734" y="0"/>
                </a:lnTo>
                <a:lnTo>
                  <a:pt x="460734" y="505795"/>
                </a:lnTo>
                <a:lnTo>
                  <a:pt x="0" y="5057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5" name="TextBox 25"/>
          <p:cNvSpPr txBox="1"/>
          <p:nvPr/>
        </p:nvSpPr>
        <p:spPr>
          <a:xfrm>
            <a:off x="1028700" y="1038225"/>
            <a:ext cx="8693378" cy="1895475"/>
          </a:xfrm>
          <a:prstGeom prst="rect">
            <a:avLst/>
          </a:prstGeom>
        </p:spPr>
        <p:txBody>
          <a:bodyPr lIns="0" tIns="0" rIns="0" bIns="0" rtlCol="0" anchor="t">
            <a:spAutoFit/>
          </a:bodyPr>
          <a:lstStyle/>
          <a:p>
            <a:pPr marL="0" lvl="0" indent="0" algn="l">
              <a:lnSpc>
                <a:spcPts val="7559"/>
              </a:lnSpc>
            </a:pPr>
            <a:r>
              <a:rPr lang="en-US" sz="6300" b="1" i="1">
                <a:solidFill>
                  <a:srgbClr val="2D3880"/>
                </a:solidFill>
                <a:latin typeface="Cormorant Garamond Bold Italics"/>
                <a:ea typeface="Cormorant Garamond Bold Italics"/>
                <a:cs typeface="Cormorant Garamond Bold Italics"/>
                <a:sym typeface="Cormorant Garamond Bold Italics"/>
              </a:rPr>
              <a:t>Existing Cheating Detection Gaps</a:t>
            </a: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3079"/>
              </a:lnSpc>
              <a:spcBef>
                <a:spcPct val="0"/>
              </a:spcBef>
            </a:pPr>
            <a:r>
              <a:rPr lang="en-US" sz="2199">
                <a:solidFill>
                  <a:srgbClr val="FFFFFF"/>
                </a:solidFill>
                <a:latin typeface="Glacial Indifference"/>
                <a:ea typeface="Glacial Indifference"/>
                <a:cs typeface="Glacial Indifference"/>
                <a:sym typeface="Glacial Indifference"/>
              </a:rPr>
              <a:t>8</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 y="23130"/>
            <a:ext cx="4419599" cy="1462770"/>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4325599" y="-7620"/>
            <a:ext cx="3962399" cy="1493520"/>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1758769384"/>
              </p:ext>
            </p:extLst>
          </p:nvPr>
        </p:nvGraphicFramePr>
        <p:xfrm>
          <a:off x="1000120" y="1570386"/>
          <a:ext cx="16287760" cy="8564650"/>
        </p:xfrm>
        <a:graphic>
          <a:graphicData uri="http://schemas.openxmlformats.org/drawingml/2006/table">
            <a:tbl>
              <a:tblPr/>
              <a:tblGrid>
                <a:gridCol w="3259138">
                  <a:extLst>
                    <a:ext uri="{9D8B030D-6E8A-4147-A177-3AD203B41FA5}">
                      <a16:colId xmlns:a16="http://schemas.microsoft.com/office/drawing/2014/main" val="20000"/>
                    </a:ext>
                  </a:extLst>
                </a:gridCol>
                <a:gridCol w="3423419">
                  <a:extLst>
                    <a:ext uri="{9D8B030D-6E8A-4147-A177-3AD203B41FA5}">
                      <a16:colId xmlns:a16="http://schemas.microsoft.com/office/drawing/2014/main" val="20001"/>
                    </a:ext>
                  </a:extLst>
                </a:gridCol>
                <a:gridCol w="2707015">
                  <a:extLst>
                    <a:ext uri="{9D8B030D-6E8A-4147-A177-3AD203B41FA5}">
                      <a16:colId xmlns:a16="http://schemas.microsoft.com/office/drawing/2014/main" val="20002"/>
                    </a:ext>
                  </a:extLst>
                </a:gridCol>
                <a:gridCol w="2902922">
                  <a:extLst>
                    <a:ext uri="{9D8B030D-6E8A-4147-A177-3AD203B41FA5}">
                      <a16:colId xmlns:a16="http://schemas.microsoft.com/office/drawing/2014/main" val="20003"/>
                    </a:ext>
                  </a:extLst>
                </a:gridCol>
                <a:gridCol w="3995266">
                  <a:extLst>
                    <a:ext uri="{9D8B030D-6E8A-4147-A177-3AD203B41FA5}">
                      <a16:colId xmlns:a16="http://schemas.microsoft.com/office/drawing/2014/main" val="20004"/>
                    </a:ext>
                  </a:extLst>
                </a:gridCol>
              </a:tblGrid>
              <a:tr h="832777">
                <a:tc>
                  <a:txBody>
                    <a:bodyPr/>
                    <a:lstStyle/>
                    <a:p>
                      <a:pPr algn="l">
                        <a:lnSpc>
                          <a:spcPts val="3219"/>
                        </a:lnSpc>
                        <a:defRPr/>
                      </a:pPr>
                      <a:r>
                        <a:rPr lang="en-US" sz="2299">
                          <a:solidFill>
                            <a:srgbClr val="000000"/>
                          </a:solidFill>
                          <a:latin typeface="Glacial Indifference"/>
                          <a:ea typeface="Glacial Indifference"/>
                          <a:cs typeface="Glacial Indifference"/>
                          <a:sym typeface="Glacial Indifference"/>
                        </a:rPr>
                        <a:t>Feature</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EAE8F3"/>
                    </a:solidFill>
                  </a:tcPr>
                </a:tc>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ProctorU</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EAE8F3"/>
                    </a:solidFill>
                  </a:tcPr>
                </a:tc>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Honorlock</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EAE8F3"/>
                    </a:solidFill>
                  </a:tcPr>
                </a:tc>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Examity</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EAE8F3"/>
                    </a:solidFill>
                  </a:tcPr>
                </a:tc>
                <a:tc>
                  <a:txBody>
                    <a:bodyPr/>
                    <a:lstStyle/>
                    <a:p>
                      <a:pPr algn="l">
                        <a:lnSpc>
                          <a:spcPts val="3079"/>
                        </a:lnSpc>
                        <a:defRPr/>
                      </a:pPr>
                      <a:r>
                        <a:rPr lang="en-US" sz="2199" dirty="0">
                          <a:solidFill>
                            <a:srgbClr val="000000"/>
                          </a:solidFill>
                          <a:latin typeface="Glacial Indifference"/>
                          <a:ea typeface="Glacial Indifference"/>
                          <a:cs typeface="Glacial Indifference"/>
                          <a:sym typeface="Glacial Indifference"/>
                        </a:rPr>
                        <a:t>EduGuard</a:t>
                      </a:r>
                      <a:endParaRPr lang="en-US" sz="1100" dirty="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EAE8F3"/>
                    </a:solidFill>
                  </a:tcPr>
                </a:tc>
                <a:extLst>
                  <a:ext uri="{0D108BD9-81ED-4DB2-BD59-A6C34878D82A}">
                    <a16:rowId xmlns:a16="http://schemas.microsoft.com/office/drawing/2014/main" val="10000"/>
                  </a:ext>
                </a:extLst>
              </a:tr>
              <a:tr h="823205">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Face Detection</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extLst>
                  <a:ext uri="{0D108BD9-81ED-4DB2-BD59-A6C34878D82A}">
                    <a16:rowId xmlns:a16="http://schemas.microsoft.com/office/drawing/2014/main" val="10001"/>
                  </a:ext>
                </a:extLst>
              </a:tr>
              <a:tr h="823205">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Face Recognition Login</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Manual ID check</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Manual ID check</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AI model w/ embeddings</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23205">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Eye / Gaze Tracking</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extLst>
                  <a:ext uri="{0D108BD9-81ED-4DB2-BD59-A6C34878D82A}">
                    <a16:rowId xmlns:a16="http://schemas.microsoft.com/office/drawing/2014/main" val="10003"/>
                  </a:ext>
                </a:extLst>
              </a:tr>
              <a:tr h="823205">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Head Pose Estimation</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23205">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Object Detection</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extLst>
                  <a:ext uri="{0D108BD9-81ED-4DB2-BD59-A6C34878D82A}">
                    <a16:rowId xmlns:a16="http://schemas.microsoft.com/office/drawing/2014/main" val="10005"/>
                  </a:ext>
                </a:extLst>
              </a:tr>
              <a:tr h="823205">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Cheating Score System</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Real-time score + auto-block</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823205">
                <a:tc>
                  <a:txBody>
                    <a:bodyPr/>
                    <a:lstStyle/>
                    <a:p>
                      <a:pPr algn="l">
                        <a:lnSpc>
                          <a:spcPts val="3079"/>
                        </a:lnSpc>
                        <a:defRPr/>
                      </a:pPr>
                      <a:r>
                        <a:rPr lang="en-US" sz="2199">
                          <a:solidFill>
                            <a:srgbClr val="000000"/>
                          </a:solidFill>
                          <a:latin typeface="Glacial Indifference"/>
                          <a:ea typeface="Glacial Indifference"/>
                          <a:cs typeface="Glacial Indifference"/>
                          <a:sym typeface="Glacial Indifference"/>
                        </a:rPr>
                        <a:t>Auto Quiz Termination</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At score = 100</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tcPr>
                </a:tc>
                <a:extLst>
                  <a:ext uri="{0D108BD9-81ED-4DB2-BD59-A6C34878D82A}">
                    <a16:rowId xmlns:a16="http://schemas.microsoft.com/office/drawing/2014/main" val="10007"/>
                  </a:ext>
                </a:extLst>
              </a:tr>
              <a:tr h="1139086">
                <a:tc>
                  <a:txBody>
                    <a:bodyPr/>
                    <a:lstStyle/>
                    <a:p>
                      <a:pPr algn="l">
                        <a:lnSpc>
                          <a:spcPts val="3079"/>
                        </a:lnSpc>
                        <a:defRPr/>
                      </a:pPr>
                      <a:r>
                        <a:rPr lang="en-US" sz="2199" dirty="0">
                          <a:solidFill>
                            <a:srgbClr val="000000"/>
                          </a:solidFill>
                          <a:latin typeface="Glacial Indifference"/>
                          <a:ea typeface="Glacial Indifference"/>
                          <a:cs typeface="Glacial Indifference"/>
                          <a:sym typeface="Glacial Indifference"/>
                        </a:rPr>
                        <a:t>Real-Time Monitoring</a:t>
                      </a:r>
                      <a:endParaRPr lang="en-US" sz="1100" dirty="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Limited – human proctors only.</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Glacial Indifference"/>
                          <a:ea typeface="Glacial Indifference"/>
                          <a:cs typeface="Glacial Indifference"/>
                          <a:sym typeface="Glacial Indifference"/>
                        </a:rPr>
                        <a:t>✅ Yes – via AI + recording.</a:t>
                      </a:r>
                      <a:endParaRPr lang="en-US" sz="110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dirty="0">
                          <a:solidFill>
                            <a:srgbClr val="000000"/>
                          </a:solidFill>
                          <a:latin typeface="Glacial Indifference"/>
                          <a:ea typeface="Glacial Indifference"/>
                          <a:cs typeface="Glacial Indifference"/>
                          <a:sym typeface="Glacial Indifference"/>
                        </a:rPr>
                        <a:t>✅ Yes – hybrid model.</a:t>
                      </a:r>
                      <a:endParaRPr lang="en-US" sz="1100" dirty="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algn="l">
                        <a:lnSpc>
                          <a:spcPts val="2800"/>
                        </a:lnSpc>
                        <a:defRPr/>
                      </a:pPr>
                      <a:r>
                        <a:rPr lang="en-US" sz="2000" dirty="0">
                          <a:solidFill>
                            <a:srgbClr val="000000"/>
                          </a:solidFill>
                          <a:latin typeface="Glacial Indifference"/>
                          <a:ea typeface="Glacial Indifference"/>
                          <a:cs typeface="Glacial Indifference"/>
                          <a:sym typeface="Glacial Indifference"/>
                        </a:rPr>
                        <a:t>✅ Yes – full ML live analysis.</a:t>
                      </a:r>
                      <a:endParaRPr lang="en-US" sz="1100" dirty="0"/>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830352">
                <a:tc>
                  <a:txBody>
                    <a:bodyPr/>
                    <a:lstStyle/>
                    <a:p>
                      <a:pPr marL="0" marR="0" lvl="0" indent="0" algn="l"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dirty="0">
                          <a:ln>
                            <a:noFill/>
                          </a:ln>
                          <a:solidFill>
                            <a:srgbClr val="000000"/>
                          </a:solidFill>
                          <a:effectLst/>
                          <a:uLnTx/>
                          <a:uFillTx/>
                          <a:latin typeface="Glacial Indifference"/>
                          <a:ea typeface="Glacial Indifference"/>
                          <a:cs typeface="Glacial Indifference"/>
                          <a:sym typeface="Glacial Indifference"/>
                        </a:rPr>
                        <a:t>LMS Integration</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dirty="0">
                          <a:ln>
                            <a:noFill/>
                          </a:ln>
                          <a:solidFill>
                            <a:srgbClr val="000000"/>
                          </a:solidFill>
                          <a:effectLst/>
                          <a:uLnTx/>
                          <a:uFillTx/>
                          <a:latin typeface="Glacial Indifference"/>
                          <a:ea typeface="Glacial Indifference"/>
                          <a:cs typeface="Glacial Indifference"/>
                          <a:sym typeface="Glacial Indifference"/>
                        </a:rPr>
                        <a:t>⚠️ Separate</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dirty="0">
                          <a:ln>
                            <a:noFill/>
                          </a:ln>
                          <a:solidFill>
                            <a:srgbClr val="000000"/>
                          </a:solidFill>
                          <a:effectLst/>
                          <a:uLnTx/>
                          <a:uFillTx/>
                          <a:latin typeface="Glacial Indifference"/>
                          <a:ea typeface="Glacial Indifference"/>
                          <a:cs typeface="Glacial Indifference"/>
                          <a:sym typeface="Glacial Indifference"/>
                        </a:rPr>
                        <a:t>✅ Integrated</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dirty="0">
                          <a:ln>
                            <a:noFill/>
                          </a:ln>
                          <a:solidFill>
                            <a:srgbClr val="000000"/>
                          </a:solidFill>
                          <a:effectLst/>
                          <a:uLnTx/>
                          <a:uFillTx/>
                          <a:latin typeface="Glacial Indifference"/>
                          <a:ea typeface="Glacial Indifference"/>
                          <a:cs typeface="Glacial Indifference"/>
                          <a:sym typeface="Glacial Indifference"/>
                        </a:rPr>
                        <a:t>✅ Integrated</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ts val="3079"/>
                        </a:lnSpc>
                        <a:spcBef>
                          <a:spcPts val="0"/>
                        </a:spcBef>
                        <a:spcAft>
                          <a:spcPts val="0"/>
                        </a:spcAft>
                        <a:buClrTx/>
                        <a:buSzTx/>
                        <a:buFontTx/>
                        <a:buNone/>
                        <a:tabLst/>
                        <a:defRPr/>
                      </a:pPr>
                      <a:r>
                        <a:rPr kumimoji="0" lang="en-US" sz="2199" b="0" i="0" u="none" strike="noStrike" kern="1200" cap="none" spc="0" normalizeH="0" baseline="0" noProof="0" dirty="0">
                          <a:ln>
                            <a:noFill/>
                          </a:ln>
                          <a:solidFill>
                            <a:srgbClr val="000000"/>
                          </a:solidFill>
                          <a:effectLst/>
                          <a:uLnTx/>
                          <a:uFillTx/>
                          <a:latin typeface="Glacial Indifference"/>
                          <a:ea typeface="Glacial Indifference"/>
                          <a:cs typeface="Glacial Indifference"/>
                          <a:sym typeface="Glacial Indifference"/>
                        </a:rPr>
                        <a:t>✅ Built-in LMS</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marL="190500" marR="190500" marT="190500" marB="190500" anchor="ctr">
                    <a:lnL w="38100" cap="flat" cmpd="sng" algn="ctr">
                      <a:solidFill>
                        <a:srgbClr val="F4F0FF"/>
                      </a:solidFill>
                      <a:prstDash val="solid"/>
                      <a:round/>
                      <a:headEnd type="none" w="med" len="med"/>
                      <a:tailEnd type="none" w="med" len="med"/>
                    </a:lnL>
                    <a:lnR w="38100" cap="flat" cmpd="sng" algn="ctr">
                      <a:solidFill>
                        <a:srgbClr val="F4F0FF"/>
                      </a:solidFill>
                      <a:prstDash val="solid"/>
                      <a:round/>
                      <a:headEnd type="none" w="med" len="med"/>
                      <a:tailEnd type="none" w="med" len="med"/>
                    </a:lnR>
                    <a:lnT w="38100" cap="flat" cmpd="sng" algn="ctr">
                      <a:solidFill>
                        <a:srgbClr val="F4F0FF"/>
                      </a:solidFill>
                      <a:prstDash val="solid"/>
                      <a:round/>
                      <a:headEnd type="none" w="med" len="med"/>
                      <a:tailEnd type="none" w="med" len="med"/>
                    </a:lnT>
                    <a:lnB w="38100" cap="flat" cmpd="sng" algn="ctr">
                      <a:solidFill>
                        <a:srgbClr val="F4F0FF"/>
                      </a:solidFill>
                      <a:prstDash val="solid"/>
                      <a:round/>
                      <a:headEnd type="none" w="med" len="med"/>
                      <a:tailEnd type="none" w="med" len="med"/>
                    </a:lnB>
                    <a:solidFill>
                      <a:srgbClr val="FFFFFF"/>
                    </a:solidFill>
                  </a:tcPr>
                </a:tc>
                <a:extLst>
                  <a:ext uri="{0D108BD9-81ED-4DB2-BD59-A6C34878D82A}">
                    <a16:rowId xmlns:a16="http://schemas.microsoft.com/office/drawing/2014/main" val="2122341177"/>
                  </a:ext>
                </a:extLst>
              </a:tr>
            </a:tbl>
          </a:graphicData>
        </a:graphic>
      </p:graphicFrame>
      <p:sp>
        <p:nvSpPr>
          <p:cNvPr id="5" name="TextBox 5"/>
          <p:cNvSpPr txBox="1"/>
          <p:nvPr/>
        </p:nvSpPr>
        <p:spPr>
          <a:xfrm>
            <a:off x="4045925" y="335946"/>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b="1" i="1" dirty="0">
                <a:solidFill>
                  <a:srgbClr val="2D3880"/>
                </a:solidFill>
                <a:latin typeface="Cormorant Garamond Bold Italics"/>
                <a:ea typeface="Cormorant Garamond Bold Italics"/>
                <a:cs typeface="Cormorant Garamond Bold Italics"/>
                <a:sym typeface="Cormorant Garamond Bold Italics"/>
              </a:rPr>
              <a:t>Feature Comparison Table</a:t>
            </a:r>
          </a:p>
        </p:txBody>
      </p:sp>
      <p:sp>
        <p:nvSpPr>
          <p:cNvPr id="6" name="TextBox 6"/>
          <p:cNvSpPr txBox="1"/>
          <p:nvPr/>
        </p:nvSpPr>
        <p:spPr>
          <a:xfrm>
            <a:off x="17540795" y="335946"/>
            <a:ext cx="152400" cy="190500"/>
          </a:xfrm>
          <a:prstGeom prst="rect">
            <a:avLst/>
          </a:prstGeom>
        </p:spPr>
        <p:txBody>
          <a:bodyPr wrap="none" lIns="0" tIns="0" rIns="0" bIns="0" rtlCol="0" anchor="t">
            <a:spAutoFit/>
          </a:bodyPr>
          <a:lstStyle/>
          <a:p>
            <a:pPr algn="ctr">
              <a:lnSpc>
                <a:spcPts val="3079"/>
              </a:lnSpc>
              <a:spcBef>
                <a:spcPct val="0"/>
              </a:spcBef>
            </a:pPr>
            <a:r>
              <a:rPr lang="en-US" sz="2199">
                <a:solidFill>
                  <a:srgbClr val="FFFFFF"/>
                </a:solidFill>
                <a:latin typeface="Canva Sans"/>
                <a:ea typeface="Canva Sans"/>
                <a:cs typeface="Canva Sans"/>
                <a:sym typeface="Canva Sans"/>
              </a:rPr>
              <a:t>9</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4232</Words>
  <Application>Microsoft Office PowerPoint</Application>
  <PresentationFormat>Custom</PresentationFormat>
  <Paragraphs>754</Paragraphs>
  <Slides>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Glacial Indifference Bold</vt:lpstr>
      <vt:lpstr>Libre Baskerville</vt:lpstr>
      <vt:lpstr>Glacial Indifference</vt:lpstr>
      <vt:lpstr>Arial</vt:lpstr>
      <vt:lpstr>Calibri</vt:lpstr>
      <vt:lpstr>Cormorant Garamond Italics</vt:lpstr>
      <vt:lpstr>Cormorant Garamond</vt:lpstr>
      <vt:lpstr>Canva Sans</vt:lpstr>
      <vt:lpstr>Open Sans</vt:lpstr>
      <vt:lpstr>Cormorant Garamond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Project</dc:title>
  <cp:lastModifiedBy>Hassan 20210290</cp:lastModifiedBy>
  <cp:revision>5</cp:revision>
  <dcterms:created xsi:type="dcterms:W3CDTF">2006-08-16T00:00:00Z</dcterms:created>
  <dcterms:modified xsi:type="dcterms:W3CDTF">2025-06-13T18:49:38Z</dcterms:modified>
  <dc:identifier>DAGo4UUFLIo</dc:identifier>
</cp:coreProperties>
</file>